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7"/>
  </p:notesMasterIdLst>
  <p:sldIdLst>
    <p:sldId id="256" r:id="rId2"/>
    <p:sldId id="257" r:id="rId3"/>
    <p:sldId id="258" r:id="rId4"/>
    <p:sldId id="261" r:id="rId5"/>
    <p:sldId id="262" r:id="rId6"/>
    <p:sldId id="301" r:id="rId7"/>
    <p:sldId id="267" r:id="rId8"/>
    <p:sldId id="272" r:id="rId9"/>
    <p:sldId id="271" r:id="rId10"/>
    <p:sldId id="300" r:id="rId11"/>
    <p:sldId id="302" r:id="rId12"/>
    <p:sldId id="303" r:id="rId13"/>
    <p:sldId id="304" r:id="rId14"/>
    <p:sldId id="273" r:id="rId15"/>
    <p:sldId id="274" r:id="rId16"/>
    <p:sldId id="275" r:id="rId17"/>
    <p:sldId id="298" r:id="rId18"/>
    <p:sldId id="279" r:id="rId19"/>
    <p:sldId id="283" r:id="rId20"/>
    <p:sldId id="282" r:id="rId21"/>
    <p:sldId id="285" r:id="rId22"/>
    <p:sldId id="286" r:id="rId23"/>
    <p:sldId id="284" r:id="rId24"/>
    <p:sldId id="287" r:id="rId25"/>
    <p:sldId id="297" r:id="rId26"/>
    <p:sldId id="289" r:id="rId27"/>
    <p:sldId id="290" r:id="rId28"/>
    <p:sldId id="305" r:id="rId29"/>
    <p:sldId id="293" r:id="rId30"/>
    <p:sldId id="292" r:id="rId31"/>
    <p:sldId id="306" r:id="rId32"/>
    <p:sldId id="294" r:id="rId33"/>
    <p:sldId id="295" r:id="rId34"/>
    <p:sldId id="307" r:id="rId35"/>
    <p:sldId id="308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576" autoAdjust="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Распределение доходов по разделам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0.10062570731312329"/>
                  <c:y val="-1.0688970086999936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737CB0E1-DF28-45F9-9705-13F3B7B2A694}" type="CATEGORYNAME">
                      <a:rPr lang="ru-RU">
                        <a:solidFill>
                          <a:schemeClr val="bg1"/>
                        </a:solidFill>
                      </a:rPr>
                      <a:pPr/>
                      <a:t>[ИМЯ КАТЕГОРИИ]</a:t>
                    </a:fld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1.096067685764998E-16"/>
                  <c:y val="-0.2616255944126921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rgbClr val="000000"/>
                        </a:solidFill>
                      </a:rPr>
                      <a:t>Налоги на </a:t>
                    </a:r>
                    <a:br>
                      <a:rPr lang="ru-RU" dirty="0" smtClean="0">
                        <a:solidFill>
                          <a:srgbClr val="000000"/>
                        </a:solidFill>
                      </a:rPr>
                    </a:br>
                    <a:r>
                      <a:rPr lang="ru-RU" dirty="0" smtClean="0">
                        <a:solidFill>
                          <a:srgbClr val="000000"/>
                        </a:solidFill>
                      </a:rPr>
                      <a:t>имущество</a:t>
                    </a:r>
                    <a:br>
                      <a:rPr lang="ru-RU" dirty="0" smtClean="0">
                        <a:solidFill>
                          <a:srgbClr val="000000"/>
                        </a:solidFill>
                      </a:rPr>
                    </a:br>
                    <a:r>
                      <a:rPr lang="ru-RU" dirty="0" smtClean="0">
                        <a:solidFill>
                          <a:srgbClr val="000000"/>
                        </a:solidFill>
                      </a:rPr>
                      <a:t> 9767,4</a:t>
                    </a:r>
                    <a:r>
                      <a:rPr lang="ru-RU" baseline="0" dirty="0" smtClean="0">
                        <a:solidFill>
                          <a:srgbClr val="000000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rgbClr val="000000"/>
                        </a:solidFill>
                      </a:rPr>
                      <a:t>тыс.руб</a:t>
                    </a:r>
                    <a:r>
                      <a:rPr lang="ru-RU" baseline="0" dirty="0" smtClean="0">
                        <a:solidFill>
                          <a:srgbClr val="000000"/>
                        </a:solidFill>
                      </a:rPr>
                      <a:t>. </a:t>
                    </a:r>
                    <a:br>
                      <a:rPr lang="ru-RU" baseline="0" dirty="0" smtClean="0">
                        <a:solidFill>
                          <a:srgbClr val="000000"/>
                        </a:solidFill>
                      </a:rPr>
                    </a:br>
                    <a:r>
                      <a:rPr lang="ru-RU" baseline="0" dirty="0" smtClean="0">
                        <a:solidFill>
                          <a:srgbClr val="000000"/>
                        </a:solidFill>
                      </a:rPr>
                      <a:t>3,1%</a:t>
                    </a:r>
                    <a:endParaRPr lang="ru-RU" dirty="0">
                      <a:solidFill>
                        <a:srgbClr val="000000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EAD8271C-56C2-45C2-9E3D-ED1BD7E11F42}" type="CATEGORYNAME">
                      <a:rPr lang="ru-RU">
                        <a:solidFill>
                          <a:schemeClr val="bg1"/>
                        </a:solidFill>
                      </a:rPr>
                      <a:pPr/>
                      <a:t>[ИМЯ КАТЕГОРИИ]</a:t>
                    </a:fld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fld id="{29BF3C82-59DB-4BC0-A673-A492C456AB36}" type="CATEGORYNAME">
                      <a:rPr lang="ru-RU">
                        <a:solidFill>
                          <a:schemeClr val="bg1"/>
                        </a:solidFill>
                      </a:rPr>
                      <a:pPr/>
                      <a:t>[ИМЯ КАТЕГОРИИ]</a:t>
                    </a:fld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7.3985423465189369E-4"/>
                  <c:y val="1.2873569603377403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Лист1!$A$2:$A$11</c:f>
              <c:strCache>
                <c:ptCount val="10"/>
                <c:pt idx="0">
                  <c:v>доходы от продажи матер. и нематер. активов 198,8 тыс.руб. 0,1%</c:v>
                </c:pt>
                <c:pt idx="1">
                  <c:v>налоги на совокупный доход  94035,2 тыс.руб.  30,1 %</c:v>
                </c:pt>
                <c:pt idx="2">
                  <c:v>налоги на имущество  9767,4 тыс.руб. 3,1%</c:v>
                </c:pt>
                <c:pt idx="3">
                  <c:v>штрафы, санкции, возмещение ущерба 4996,5 тыс.руб. 1,6 %</c:v>
                </c:pt>
                <c:pt idx="4">
                  <c:v>дотации на выравнивание бюджетной обеспеченности 73018,3 тыс.руб. 23,4 %</c:v>
                </c:pt>
                <c:pt idx="5">
                  <c:v>субвенции на исполнение гос. полномочий 59439,3 тыс.руб.19,1 %</c:v>
                </c:pt>
                <c:pt idx="6">
                  <c:v>прочие неналоговые доходы 116,4 тыс.руб. </c:v>
                </c:pt>
                <c:pt idx="7">
                  <c:v>доходы от оказания платных услуг (работ) и компенсации затрат гос-ва 3256,3 тыс.руб. 1,0 %</c:v>
                </c:pt>
                <c:pt idx="8">
                  <c:v>доходы от использ. имущества, наход. в гос. и муницип. собственности 44885,2 тыс.руб.  14,4 %</c:v>
                </c:pt>
                <c:pt idx="9">
                  <c:v>прочие субсидии бюджетам внутригородских муницип. образований 22616,1 тыс.руб. 7,2 %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198.8</c:v>
                </c:pt>
                <c:pt idx="1">
                  <c:v>94035.199999999997</c:v>
                </c:pt>
                <c:pt idx="2">
                  <c:v>9767.4</c:v>
                </c:pt>
                <c:pt idx="3">
                  <c:v>4996.5</c:v>
                </c:pt>
                <c:pt idx="4" formatCode="0.0">
                  <c:v>73018.3</c:v>
                </c:pt>
                <c:pt idx="5">
                  <c:v>59439.3</c:v>
                </c:pt>
                <c:pt idx="6">
                  <c:v>116.4</c:v>
                </c:pt>
                <c:pt idx="7">
                  <c:v>3256.3</c:v>
                </c:pt>
                <c:pt idx="8">
                  <c:v>44885.2</c:v>
                </c:pt>
                <c:pt idx="9">
                  <c:v>22616.1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explosion val="25"/>
          <c:cat>
            <c:strRef>
              <c:f>Лист1!$A$2:$A$4</c:f>
              <c:strCache>
                <c:ptCount val="3"/>
                <c:pt idx="0">
                  <c:v>Налог, взимаемый в связи с применением упрощенной системы налогоблажения, 87535,7 тыс.руб. 93%</c:v>
                </c:pt>
                <c:pt idx="1">
                  <c:v>Единый налог на вмененный доход, 5993,0 тыс.руб.,6,3%</c:v>
                </c:pt>
                <c:pt idx="2">
                  <c:v>Налог, взимаемый в связи с применением патентной системы налогоблажения 506,5 тыс.руб. 1%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93</c:v>
                </c:pt>
                <c:pt idx="1">
                  <c:v>6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  <c:spPr>
        <a:noFill/>
        <a:ln w="9525" cap="flat" cmpd="sng" algn="ctr">
          <a:solidFill>
            <a:schemeClr val="tx1">
              <a:tint val="75000"/>
              <a:satMod val="150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satMod val="150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p3d/>
            </c:spPr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  <a:sp3d/>
            </c:spPr>
          </c:dPt>
          <c:cat>
            <c:strRef>
              <c:f>Лист1!$A$2:$A$6</c:f>
              <c:strCache>
                <c:ptCount val="5"/>
                <c:pt idx="0">
                  <c:v>Доходы от использования имущества, находящегося в гос.и мун.соб-ти, 44885,2 тыс.руб, 84%</c:v>
                </c:pt>
                <c:pt idx="1">
                  <c:v>Доходы от оказания платных услуг (работ) и компенс. затрат гос-ва, 3256,3 тыс.руб., 6,1%</c:v>
                </c:pt>
                <c:pt idx="2">
                  <c:v>Доходы от продажи материальных и нематериальных активов, 198,8 тыс.руб., 0,4%</c:v>
                </c:pt>
                <c:pt idx="3">
                  <c:v>Штрафы, санкции, возмещение ущерба, 4996,5 тыс.руб., 9,3%</c:v>
                </c:pt>
                <c:pt idx="4">
                  <c:v>Прочие неналоговые доходы, 116,4 тыс.руб., 0,2%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84</c:v>
                </c:pt>
                <c:pt idx="1">
                  <c:v>6.1</c:v>
                </c:pt>
                <c:pt idx="2">
                  <c:v>0.4</c:v>
                </c:pt>
                <c:pt idx="3">
                  <c:v>9.3000000000000007</c:v>
                </c:pt>
                <c:pt idx="4" formatCode="0.0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321484995075874"/>
          <c:y val="8.3324075102758556E-5"/>
          <c:w val="0.33781721993224856"/>
          <c:h val="0.999833351849794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  <c:spPr>
        <a:noFill/>
        <a:ln w="9525" cap="flat" cmpd="sng" algn="ctr">
          <a:solidFill>
            <a:schemeClr val="tx1">
              <a:tint val="75000"/>
              <a:satMod val="150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satMod val="150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</c:dPt>
          <c:cat>
            <c:strRef>
              <c:f>Лист1!$A$2:$A$4</c:f>
              <c:strCache>
                <c:ptCount val="3"/>
                <c:pt idx="0">
                  <c:v>Дотации бюджетам внутригородских муниципальных образований на выравнивание бюджетной обеспеченности, 73018,3 тыс.руб., 47,1%</c:v>
                </c:pt>
                <c:pt idx="1">
                  <c:v>Прочие субсидии бюджетам внутригородских муниципальных образований, 22616,1 тыс.руб., 14,6%</c:v>
                </c:pt>
                <c:pt idx="2">
                  <c:v>Субвенции бюджетам внутригородских муниципальных образований на выполнение передаваемых полномочий субъектов РФ, 59439,3 тыс.руб., 38,3%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47.1</c:v>
                </c:pt>
                <c:pt idx="1">
                  <c:v>14.6</c:v>
                </c:pt>
                <c:pt idx="2">
                  <c:v>38.299999999999997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321484995075874"/>
          <c:y val="8.3324075102758556E-5"/>
          <c:w val="0.33781721993224856"/>
          <c:h val="0.912737405034557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ru-RU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b="0" dirty="0">
                <a:solidFill>
                  <a:schemeClr val="accent3">
                    <a:lumMod val="75000"/>
                  </a:schemeClr>
                </a:solidFill>
              </a:rPr>
              <a:t>Распределение расходов по разделам</a:t>
            </a:r>
          </a:p>
        </c:rich>
      </c:tx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2260900883508389E-2"/>
          <c:y val="0.13828368577893596"/>
          <c:w val="0.8431957013883703"/>
          <c:h val="0.7655715820605024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Распределение расходов по разделам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2631679358031261"/>
                  <c:y val="3.1673871679518031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1765618938515028E-2"/>
                  <c:y val="4.3599234402928507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4595482104902525E-2"/>
                  <c:y val="1.371893980837572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Национальная безопасность и правоохранительная</a:t>
                    </a:r>
                    <a:r>
                      <a:rPr lang="ru-RU" baseline="0" dirty="0" smtClean="0">
                        <a:solidFill>
                          <a:schemeClr val="tx1"/>
                        </a:solidFill>
                      </a:rPr>
                      <a:t> деятельность 567,9 </a:t>
                    </a:r>
                    <a:r>
                      <a:rPr lang="ru-RU" baseline="0" dirty="0" err="1" smtClean="0">
                        <a:solidFill>
                          <a:schemeClr val="tx1"/>
                        </a:solidFill>
                      </a:rPr>
                      <a:t>тыс.руб</a:t>
                    </a:r>
                    <a:r>
                      <a:rPr lang="ru-RU" baseline="0" dirty="0" smtClean="0">
                        <a:solidFill>
                          <a:schemeClr val="tx1"/>
                        </a:solidFill>
                      </a:rPr>
                      <a:t>. 0,2%</a:t>
                    </a:r>
                    <a:endParaRPr lang="ru-RU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8854974674945044"/>
                  <c:y val="3.9300661389240855E-2"/>
                </c:manualLayout>
              </c:layout>
              <c:tx>
                <c:rich>
                  <a:bodyPr/>
                  <a:lstStyle/>
                  <a:p>
                    <a:fld id="{CC0CC1C9-63F2-4087-8DE5-051DE1EA6361}" type="CATEGORYNAME">
                      <a:rPr lang="ru-RU">
                        <a:solidFill>
                          <a:schemeClr val="bg1"/>
                        </a:solidFill>
                      </a:rPr>
                      <a:pPr/>
                      <a:t>[ИМЯ КАТЕГОРИИ]</a:t>
                    </a:fld>
                    <a:endParaRPr lang="ru-RU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6"/>
              <c:layout>
                <c:manualLayout>
                  <c:x val="-6.6296310883490181E-2"/>
                  <c:y val="0.1429953633843778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0.17212995231859485"/>
                  <c:y val="-8.781021518002922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Лист1!$A$2:$A$11</c:f>
              <c:strCache>
                <c:ptCount val="10"/>
                <c:pt idx="0">
                  <c:v>охрана окружающей среды 295,7 тыс.руб. 0,1%</c:v>
                </c:pt>
                <c:pt idx="1">
                  <c:v>общегосударственные вопросы 26814,7 тыс.руб.  8,4 %</c:v>
                </c:pt>
                <c:pt idx="2">
                  <c:v>национальная безопасность и правоохранительная деятельность 567,9 тыс.руб.   0,2%</c:v>
                </c:pt>
                <c:pt idx="3">
                  <c:v>национальная экономика 55859,8 тыс.руб. 17,5 %</c:v>
                </c:pt>
                <c:pt idx="4">
                  <c:v>образование 6873,4 тыс.руб. 2,2 %</c:v>
                </c:pt>
                <c:pt idx="5">
                  <c:v>культура, кинематография 24233,6 тыс.руб. 7,6 %</c:v>
                </c:pt>
                <c:pt idx="6">
                  <c:v>социальная политика 21020,6 тыс.руб. 6,6 %</c:v>
                </c:pt>
                <c:pt idx="7">
                  <c:v>Физическая культура и спорт 17723,1 тыс.руб. 5,6 %</c:v>
                </c:pt>
                <c:pt idx="8">
                  <c:v>средства массовой информации 3917,7 тыс.руб.  1,2 %</c:v>
                </c:pt>
                <c:pt idx="9">
                  <c:v>жилищно-коммунальное хозяйство 160810,5 тыс.руб. 50,6 %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295.7</c:v>
                </c:pt>
                <c:pt idx="1">
                  <c:v>26814.7</c:v>
                </c:pt>
                <c:pt idx="2">
                  <c:v>567.9</c:v>
                </c:pt>
                <c:pt idx="3">
                  <c:v>55859.8</c:v>
                </c:pt>
                <c:pt idx="4" formatCode="0.0">
                  <c:v>6873.4</c:v>
                </c:pt>
                <c:pt idx="5">
                  <c:v>24233.599999999999</c:v>
                </c:pt>
                <c:pt idx="6">
                  <c:v>21020.6</c:v>
                </c:pt>
                <c:pt idx="7">
                  <c:v>17723.099999999999</c:v>
                </c:pt>
                <c:pt idx="8">
                  <c:v>3917.7</c:v>
                </c:pt>
                <c:pt idx="9">
                  <c:v>160810.5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0.88983</cdr:x>
      <cdr:y>0.41975</cdr:y>
    </cdr:from>
    <cdr:to>
      <cdr:x>0.91525</cdr:x>
      <cdr:y>0.48148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 flipV="1">
          <a:off x="7560840" y="2448272"/>
          <a:ext cx="216024" cy="36004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0.33898</cdr:x>
      <cdr:y>0.14815</cdr:y>
    </cdr:from>
    <cdr:to>
      <cdr:x>0.36441</cdr:x>
      <cdr:y>0.19753</cdr:y>
    </cdr:to>
    <cdr:cxnSp macro="">
      <cdr:nvCxnSpPr>
        <cdr:cNvPr id="12" name="Прямая соединительная линия 11"/>
        <cdr:cNvCxnSpPr/>
      </cdr:nvCxnSpPr>
      <cdr:spPr>
        <a:xfrm xmlns:a="http://schemas.openxmlformats.org/drawingml/2006/main" flipH="1" flipV="1">
          <a:off x="2880320" y="864096"/>
          <a:ext cx="216024" cy="28803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0.88983</cdr:x>
      <cdr:y>0.48148</cdr:y>
    </cdr:from>
    <cdr:to>
      <cdr:x>0.88983</cdr:x>
      <cdr:y>0.48148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>
          <a:off x="7560836" y="2808304"/>
          <a:ext cx="4" cy="8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0.36441</cdr:x>
      <cdr:y>0.19753</cdr:y>
    </cdr:from>
    <cdr:to>
      <cdr:x>0.36441</cdr:x>
      <cdr:y>0.19753</cdr:y>
    </cdr:to>
    <cdr:cxnSp macro="">
      <cdr:nvCxnSpPr>
        <cdr:cNvPr id="12" name="Прямая соединительная линия 11"/>
        <cdr:cNvCxnSpPr/>
      </cdr:nvCxnSpPr>
      <cdr:spPr>
        <a:xfrm xmlns:a="http://schemas.openxmlformats.org/drawingml/2006/main" flipH="1">
          <a:off x="3096344" y="1152124"/>
          <a:ext cx="28" cy="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0.88983</cdr:x>
      <cdr:y>0.48148</cdr:y>
    </cdr:from>
    <cdr:to>
      <cdr:x>0.88983</cdr:x>
      <cdr:y>0.48148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>
          <a:off x="7560836" y="2808304"/>
          <a:ext cx="4" cy="8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0.36441</cdr:x>
      <cdr:y>0.19753</cdr:y>
    </cdr:from>
    <cdr:to>
      <cdr:x>0.36441</cdr:x>
      <cdr:y>0.19753</cdr:y>
    </cdr:to>
    <cdr:cxnSp macro="">
      <cdr:nvCxnSpPr>
        <cdr:cNvPr id="12" name="Прямая соединительная линия 11"/>
        <cdr:cNvCxnSpPr/>
      </cdr:nvCxnSpPr>
      <cdr:spPr>
        <a:xfrm xmlns:a="http://schemas.openxmlformats.org/drawingml/2006/main" flipH="1">
          <a:off x="3096344" y="1152124"/>
          <a:ext cx="28" cy="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0.88983</cdr:x>
      <cdr:y>0.48148</cdr:y>
    </cdr:from>
    <cdr:to>
      <cdr:x>0.88983</cdr:x>
      <cdr:y>0.48148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>
          <a:off x="7560836" y="2808304"/>
          <a:ext cx="4" cy="8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0.36441</cdr:x>
      <cdr:y>0.19753</cdr:y>
    </cdr:from>
    <cdr:to>
      <cdr:x>0.36441</cdr:x>
      <cdr:y>0.19753</cdr:y>
    </cdr:to>
    <cdr:cxnSp macro="">
      <cdr:nvCxnSpPr>
        <cdr:cNvPr id="12" name="Прямая соединительная линия 11"/>
        <cdr:cNvCxnSpPr/>
      </cdr:nvCxnSpPr>
      <cdr:spPr>
        <a:xfrm xmlns:a="http://schemas.openxmlformats.org/drawingml/2006/main" flipH="1">
          <a:off x="3096344" y="1152124"/>
          <a:ext cx="28" cy="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DBE47B-1D47-4320-B61A-93C235B52AF5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D1C341-A7FD-4F5C-922F-06EFD9A578A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518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1C341-A7FD-4F5C-922F-06EFD9A578A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723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1C341-A7FD-4F5C-922F-06EFD9A578A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723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1C341-A7FD-4F5C-922F-06EFD9A578A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723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1C341-A7FD-4F5C-922F-06EFD9A578A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723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1C341-A7FD-4F5C-922F-06EFD9A578A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7237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1C341-A7FD-4F5C-922F-06EFD9A578A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7237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1C341-A7FD-4F5C-922F-06EFD9A578A6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544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D1C341-A7FD-4F5C-922F-06EFD9A578A6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249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C03BEB-DFC4-4067-9FAD-EA7AB40CAE35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CF4AAB-8534-4A38-A3A4-3AC37E6D31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C03BEB-DFC4-4067-9FAD-EA7AB40CAE35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CF4AAB-8534-4A38-A3A4-3AC37E6D31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C03BEB-DFC4-4067-9FAD-EA7AB40CAE35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CF4AAB-8534-4A38-A3A4-3AC37E6D31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C03BEB-DFC4-4067-9FAD-EA7AB40CAE35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CF4AAB-8534-4A38-A3A4-3AC37E6D31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C03BEB-DFC4-4067-9FAD-EA7AB40CAE35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CF4AAB-8534-4A38-A3A4-3AC37E6D31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C03BEB-DFC4-4067-9FAD-EA7AB40CAE35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CF4AAB-8534-4A38-A3A4-3AC37E6D31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C03BEB-DFC4-4067-9FAD-EA7AB40CAE35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CF4AAB-8534-4A38-A3A4-3AC37E6D31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C03BEB-DFC4-4067-9FAD-EA7AB40CAE35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CF4AAB-8534-4A38-A3A4-3AC37E6D31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C03BEB-DFC4-4067-9FAD-EA7AB40CAE35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CF4AAB-8534-4A38-A3A4-3AC37E6D316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C03BEB-DFC4-4067-9FAD-EA7AB40CAE35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CF4AAB-8534-4A38-A3A4-3AC37E6D31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C03BEB-DFC4-4067-9FAD-EA7AB40CAE35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CF4AAB-8534-4A38-A3A4-3AC37E6D316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AC03BEB-DFC4-4067-9FAD-EA7AB40CAE35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FCF4AAB-8534-4A38-A3A4-3AC37E6D316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764704"/>
            <a:ext cx="7772400" cy="374441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Бюджет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для граждан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(к отчету об исполнении бюджета муниципального образования город Петергоф за 2015 год) 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5733256"/>
            <a:ext cx="8208912" cy="864096"/>
          </a:xfrm>
        </p:spPr>
        <p:txBody>
          <a:bodyPr>
            <a:noAutofit/>
          </a:bodyPr>
          <a:lstStyle/>
          <a:p>
            <a:pPr algn="ctr"/>
            <a:r>
              <a:rPr lang="ru-RU" sz="1800" dirty="0" smtClean="0"/>
              <a:t>Местная администрация муниципального образования </a:t>
            </a:r>
          </a:p>
          <a:p>
            <a:pPr algn="ctr"/>
            <a:r>
              <a:rPr lang="ru-RU" sz="1800" dirty="0" smtClean="0"/>
              <a:t>город Петергоф</a:t>
            </a:r>
          </a:p>
          <a:p>
            <a:pPr algn="ctr"/>
            <a:r>
              <a:rPr lang="ru-RU" sz="1800" dirty="0" smtClean="0">
                <a:solidFill>
                  <a:schemeClr val="bg1">
                    <a:lumMod val="50000"/>
                  </a:schemeClr>
                </a:solidFill>
              </a:rPr>
              <a:t>2016 год</a:t>
            </a:r>
            <a:endParaRPr lang="ru-RU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Рисунок 3" descr="герб петергофа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342" y="620688"/>
            <a:ext cx="1008063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155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Что такое «Бюджет для граждан» 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446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/>
              <a:t>      Муниципальное образование город Петергоф представляет информационный ресурс «Бюджет для граждан», который размещается в информационно-телекоммуникационной сети «Интернет», познакомит Вас с положениями финансового документа муниципального образования город Петергоф – решением Муниципального Совета муниципального образования город Петергоф «Об утверждении отчета об исполнении местного бюджета муниципального образования город Петергоф за 2015 год».</a:t>
            </a:r>
          </a:p>
          <a:p>
            <a:pPr marL="0" indent="0" algn="just">
              <a:buNone/>
            </a:pPr>
            <a:r>
              <a:rPr lang="ru-RU" sz="1800" dirty="0" smtClean="0"/>
              <a:t>       «Бюджет для граждан» направлен на увеличение степени информированности граждан о проводимой в муниципальном образовании город Петергоф бюджетной политике.</a:t>
            </a:r>
          </a:p>
          <a:p>
            <a:pPr marL="0" indent="0" algn="just">
              <a:buNone/>
            </a:pPr>
            <a:r>
              <a:rPr lang="ru-RU" sz="1800" dirty="0"/>
              <a:t> </a:t>
            </a:r>
            <a:r>
              <a:rPr lang="ru-RU" sz="1800" dirty="0" smtClean="0"/>
              <a:t>       Представленная информация предназначена для широкого круга пользователей и будет интересна и полезна различным категориям населения, так как местный бюджет затрагивает интересы каждого жителя муниципального образования город Петергоф.</a:t>
            </a:r>
            <a:endParaRPr lang="en-US" sz="1800" dirty="0" smtClean="0"/>
          </a:p>
          <a:p>
            <a:pPr marL="0" indent="0" algn="just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 </a:t>
            </a:r>
            <a:endParaRPr lang="ru-RU" sz="1800" dirty="0" smtClean="0"/>
          </a:p>
        </p:txBody>
      </p:sp>
      <p:pic>
        <p:nvPicPr>
          <p:cNvPr id="10242" name="Picture 2" descr="C:\Program Files\Microsoft Office\MEDIA\CAGCAT10\j0299125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59" y="5517232"/>
            <a:ext cx="1056117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9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352928" cy="936104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Контактная информация  муниципального образования город Петергоф</a:t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</a:b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56886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b="1" i="1" dirty="0" smtClean="0"/>
              <a:t>Адрес: 198510, Россия, Санкт-Петербург, город Петергоф, </a:t>
            </a:r>
            <a:endParaRPr lang="en-US" sz="1800" b="1" i="1" dirty="0" smtClean="0"/>
          </a:p>
          <a:p>
            <a:pPr marL="0" indent="0" algn="just">
              <a:buNone/>
            </a:pPr>
            <a:r>
              <a:rPr lang="ru-RU" sz="1800" b="1" i="1" dirty="0" smtClean="0"/>
              <a:t>ул.</a:t>
            </a:r>
            <a:r>
              <a:rPr lang="en-US" sz="1800" b="1" i="1" dirty="0" smtClean="0"/>
              <a:t> </a:t>
            </a:r>
            <a:r>
              <a:rPr lang="ru-RU" sz="1800" b="1" i="1" dirty="0" err="1" smtClean="0"/>
              <a:t>Самсониевская</a:t>
            </a:r>
            <a:r>
              <a:rPr lang="ru-RU" sz="1800" b="1" i="1" dirty="0" smtClean="0"/>
              <a:t>, д.3, </a:t>
            </a:r>
            <a:endParaRPr lang="en-US" sz="1800" b="1" i="1" dirty="0" smtClean="0"/>
          </a:p>
          <a:p>
            <a:pPr marL="0" indent="0" algn="just">
              <a:buNone/>
            </a:pPr>
            <a:r>
              <a:rPr lang="en-US" sz="1800" b="1" i="1" dirty="0" smtClean="0"/>
              <a:t>Internet</a:t>
            </a:r>
            <a:r>
              <a:rPr lang="ru-RU" sz="1800" b="1" i="1" dirty="0" smtClean="0"/>
              <a:t>: </a:t>
            </a:r>
            <a:r>
              <a:rPr lang="en-US" sz="1800" b="1" i="1" dirty="0" smtClean="0"/>
              <a:t>http://www.mo-petergof.spb.ru</a:t>
            </a:r>
            <a:endParaRPr lang="ru-RU" sz="1800" b="1" i="1" dirty="0" smtClean="0"/>
          </a:p>
          <a:p>
            <a:pPr marL="0" indent="0" algn="just">
              <a:buNone/>
            </a:pPr>
            <a:r>
              <a:rPr lang="en-US" sz="1800" dirty="0" smtClean="0"/>
              <a:t>    </a:t>
            </a:r>
          </a:p>
          <a:p>
            <a:pPr marL="0" indent="0" algn="just">
              <a:buNone/>
            </a:pPr>
            <a:r>
              <a:rPr lang="en-US" sz="1800" dirty="0" smtClean="0"/>
              <a:t>1. </a:t>
            </a:r>
            <a:r>
              <a:rPr lang="ru-RU" sz="1800" dirty="0" smtClean="0"/>
              <a:t>Глава муниципального образования город Петергоф, исполняющий полномочия председателя Муниципального Совета  </a:t>
            </a:r>
            <a:endParaRPr lang="en-US" sz="1800" dirty="0" smtClean="0"/>
          </a:p>
          <a:p>
            <a:pPr marL="0" indent="0" algn="just">
              <a:buNone/>
            </a:pPr>
            <a:r>
              <a:rPr lang="ru-RU" sz="1800" dirty="0" smtClean="0"/>
              <a:t>Барышников Михаил Иванович</a:t>
            </a:r>
          </a:p>
          <a:p>
            <a:pPr marL="0" indent="0" algn="just">
              <a:buNone/>
            </a:pPr>
            <a:r>
              <a:rPr lang="ru-RU" sz="1800" dirty="0" smtClean="0"/>
              <a:t>Тел./факс (812) 450-60-36,  </a:t>
            </a:r>
            <a:r>
              <a:rPr lang="en-US" sz="1800" dirty="0" smtClean="0"/>
              <a:t>e-mail</a:t>
            </a:r>
            <a:r>
              <a:rPr lang="ru-RU" sz="1800" dirty="0" smtClean="0"/>
              <a:t>:</a:t>
            </a:r>
            <a:r>
              <a:rPr lang="en-US" sz="1800" dirty="0" smtClean="0"/>
              <a:t>msmopetergof@yandex.ru</a:t>
            </a:r>
          </a:p>
          <a:p>
            <a:pPr marL="0" indent="0" algn="just">
              <a:buNone/>
            </a:pPr>
            <a:r>
              <a:rPr lang="en-US" sz="1800" dirty="0" smtClean="0"/>
              <a:t>    </a:t>
            </a:r>
          </a:p>
          <a:p>
            <a:pPr marL="0" indent="0" algn="just">
              <a:buNone/>
            </a:pPr>
            <a:r>
              <a:rPr lang="ru-RU" sz="1800" dirty="0" smtClean="0"/>
              <a:t>2.</a:t>
            </a:r>
            <a:r>
              <a:rPr lang="en-US" sz="1800" dirty="0" smtClean="0"/>
              <a:t> </a:t>
            </a:r>
            <a:r>
              <a:rPr lang="ru-RU" sz="1800" dirty="0" smtClean="0"/>
              <a:t> Муниципальный Совет муниципального образования город Петергоф</a:t>
            </a:r>
          </a:p>
          <a:p>
            <a:pPr marL="0" indent="0" algn="just">
              <a:buNone/>
            </a:pPr>
            <a:r>
              <a:rPr lang="ru-RU" sz="1800" dirty="0" smtClean="0"/>
              <a:t>Приёмная тел./факс (812) 450-60-36, тел. 450-66-40,</a:t>
            </a:r>
          </a:p>
          <a:p>
            <a:pPr marL="0" indent="0" algn="just">
              <a:buNone/>
            </a:pPr>
            <a:r>
              <a:rPr lang="ru-RU" sz="1800" dirty="0" smtClean="0"/>
              <a:t> </a:t>
            </a:r>
            <a:r>
              <a:rPr lang="en-US" sz="1800" dirty="0" smtClean="0"/>
              <a:t>e-mail</a:t>
            </a:r>
            <a:r>
              <a:rPr lang="ru-RU" sz="1800" dirty="0" smtClean="0"/>
              <a:t>:</a:t>
            </a:r>
            <a:r>
              <a:rPr lang="en-US" sz="1800" dirty="0" smtClean="0"/>
              <a:t>msmopetergof@yandex.ru</a:t>
            </a:r>
            <a:endParaRPr lang="ru-RU" sz="1800" dirty="0" smtClean="0"/>
          </a:p>
          <a:p>
            <a:pPr marL="0" indent="0" algn="just">
              <a:buNone/>
            </a:pPr>
            <a:r>
              <a:rPr lang="en-US" sz="1800" dirty="0" smtClean="0"/>
              <a:t>    </a:t>
            </a:r>
          </a:p>
          <a:p>
            <a:pPr marL="0" indent="0" algn="just">
              <a:buNone/>
            </a:pPr>
            <a:r>
              <a:rPr lang="ru-RU" sz="1800" dirty="0" smtClean="0"/>
              <a:t>3.</a:t>
            </a:r>
            <a:r>
              <a:rPr lang="en-US" sz="1800" dirty="0" smtClean="0"/>
              <a:t>   </a:t>
            </a:r>
            <a:r>
              <a:rPr lang="ru-RU" sz="1800" dirty="0" smtClean="0"/>
              <a:t>Местная администрация муниципального образования город Петергоф</a:t>
            </a:r>
          </a:p>
          <a:p>
            <a:pPr marL="0" indent="0" algn="just">
              <a:buNone/>
            </a:pPr>
            <a:r>
              <a:rPr lang="ru-RU" sz="1800" dirty="0" smtClean="0"/>
              <a:t>Приёмная тел./факс (812) 450-54-18, </a:t>
            </a:r>
            <a:endParaRPr lang="en-US" sz="1800" dirty="0" smtClean="0"/>
          </a:p>
          <a:p>
            <a:pPr marL="0" indent="0" algn="just">
              <a:buNone/>
            </a:pPr>
            <a:r>
              <a:rPr lang="ru-RU" sz="1800" dirty="0" smtClean="0"/>
              <a:t> </a:t>
            </a:r>
            <a:r>
              <a:rPr lang="en-US" sz="1800" dirty="0" smtClean="0"/>
              <a:t>e-mail</a:t>
            </a:r>
            <a:r>
              <a:rPr lang="ru-RU" sz="1800" dirty="0" smtClean="0"/>
              <a:t>:</a:t>
            </a:r>
            <a:r>
              <a:rPr lang="en-US" sz="1800" dirty="0" smtClean="0"/>
              <a:t>info@mo-petergof.spb.ru</a:t>
            </a:r>
            <a:endParaRPr lang="ru-RU" sz="1800" dirty="0" smtClean="0"/>
          </a:p>
          <a:p>
            <a:pPr marL="0" indent="0" algn="just">
              <a:buNone/>
            </a:pPr>
            <a:endParaRPr lang="ru-RU" sz="2100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герб петергофа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96" y="116632"/>
            <a:ext cx="792088" cy="948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77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352928" cy="576064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400" b="1" dirty="0" smtClean="0"/>
              <a:t>  </a:t>
            </a:r>
            <a:r>
              <a:rPr lang="ru-RU" sz="2400" b="1" smtClean="0">
                <a:solidFill>
                  <a:schemeClr val="accent2">
                    <a:lumMod val="75000"/>
                  </a:schemeClr>
                </a:solidFill>
              </a:rPr>
              <a:t>Бюджетная система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Российской Федерации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8326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300" b="1" i="1" dirty="0" smtClean="0"/>
              <a:t> </a:t>
            </a:r>
            <a:endParaRPr lang="ru-RU" sz="1300" b="1" i="1" dirty="0"/>
          </a:p>
          <a:p>
            <a:pPr marL="0" indent="0" algn="just">
              <a:buNone/>
            </a:pPr>
            <a:endParaRPr lang="ru-RU" sz="1300" b="1" i="1" dirty="0"/>
          </a:p>
          <a:p>
            <a:pPr marL="0" indent="0" algn="just">
              <a:buNone/>
            </a:pPr>
            <a:r>
              <a:rPr lang="ru-RU" sz="1300" b="1" i="1" dirty="0" smtClean="0"/>
              <a:t>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417409" y="764704"/>
            <a:ext cx="5256584" cy="100811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Консолидированный бюджет Российской Федерации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Плюс 5"/>
          <p:cNvSpPr/>
          <p:nvPr/>
        </p:nvSpPr>
        <p:spPr>
          <a:xfrm>
            <a:off x="5776968" y="1116106"/>
            <a:ext cx="413792" cy="396044"/>
          </a:xfrm>
          <a:prstGeom prst="mathPlus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6209928" y="980728"/>
            <a:ext cx="2466528" cy="86409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Бюджеты государственных внебюджетных фондов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868144" y="2223615"/>
            <a:ext cx="1520824" cy="9173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Государственные внебюджетные фонды Российской Федерации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637040" y="2223615"/>
            <a:ext cx="1255440" cy="9173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 smtClean="0">
                <a:solidFill>
                  <a:schemeClr val="tx1"/>
                </a:solidFill>
              </a:rPr>
              <a:t>Территориальные фонды обязательного медицинского страхования</a:t>
            </a:r>
            <a:endParaRPr lang="ru-RU" sz="1050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17409" y="2223616"/>
            <a:ext cx="1778327" cy="6386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1"/>
                </a:solidFill>
              </a:rPr>
              <a:t>Федеральный бюджет</a:t>
            </a:r>
            <a:endParaRPr lang="ru-RU" sz="1400" b="1" i="1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545223" y="2223615"/>
            <a:ext cx="3231745" cy="6386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i="1" dirty="0" smtClean="0">
                <a:solidFill>
                  <a:schemeClr val="tx1"/>
                </a:solidFill>
              </a:rPr>
              <a:t>Консолидированные бюджеты субъектов Российской Федерации</a:t>
            </a:r>
            <a:endParaRPr lang="ru-RU" sz="1300" b="1" i="1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06573" y="3248946"/>
            <a:ext cx="2041292" cy="914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</a:rPr>
              <a:t>Консолидированные бюджеты муниципальных районов</a:t>
            </a:r>
            <a:endParaRPr lang="ru-RU" sz="1200" b="1" i="1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923928" y="3248946"/>
            <a:ext cx="2531708" cy="914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</a:rPr>
              <a:t>Бюджеты субъектов Российской Федерации (региональные бюджеты)</a:t>
            </a:r>
            <a:endParaRPr lang="ru-RU" sz="1200" b="1" i="1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27584" y="4581128"/>
            <a:ext cx="1512167" cy="86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Бюджеты муниципальных районов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491211" y="4573454"/>
            <a:ext cx="1024610" cy="86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Бюджеты поселений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703319" y="4565781"/>
            <a:ext cx="1084705" cy="8794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Бюджеты городских округов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932039" y="4581128"/>
            <a:ext cx="2926039" cy="8640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Бюджеты муниципальных образований городов федерального значения </a:t>
            </a:r>
            <a:r>
              <a:rPr lang="ru-RU" sz="1200" dirty="0" smtClean="0">
                <a:solidFill>
                  <a:schemeClr val="tx1"/>
                </a:solidFill>
              </a:rPr>
              <a:t>(Москва, Санкт-Петербург, Севастополь)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6" name="Стрелка вверх 35"/>
          <p:cNvSpPr/>
          <p:nvPr/>
        </p:nvSpPr>
        <p:spPr>
          <a:xfrm>
            <a:off x="3573727" y="1801394"/>
            <a:ext cx="278193" cy="422221"/>
          </a:xfrm>
          <a:prstGeom prst="up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верх 36"/>
          <p:cNvSpPr/>
          <p:nvPr/>
        </p:nvSpPr>
        <p:spPr>
          <a:xfrm>
            <a:off x="1175801" y="1700808"/>
            <a:ext cx="299855" cy="522807"/>
          </a:xfrm>
          <a:prstGeom prst="up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верх 37"/>
          <p:cNvSpPr/>
          <p:nvPr/>
        </p:nvSpPr>
        <p:spPr>
          <a:xfrm>
            <a:off x="6455637" y="1765119"/>
            <a:ext cx="265174" cy="462947"/>
          </a:xfrm>
          <a:prstGeom prst="up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лево 38"/>
          <p:cNvSpPr/>
          <p:nvPr/>
        </p:nvSpPr>
        <p:spPr>
          <a:xfrm>
            <a:off x="7388968" y="2650432"/>
            <a:ext cx="248072" cy="175332"/>
          </a:xfrm>
          <a:prstGeom prst="lef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трелка вверх 39"/>
          <p:cNvSpPr/>
          <p:nvPr/>
        </p:nvSpPr>
        <p:spPr>
          <a:xfrm>
            <a:off x="8172400" y="1772816"/>
            <a:ext cx="288032" cy="450799"/>
          </a:xfrm>
          <a:prstGeom prst="up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верх 40"/>
          <p:cNvSpPr/>
          <p:nvPr/>
        </p:nvSpPr>
        <p:spPr>
          <a:xfrm>
            <a:off x="2545223" y="2862311"/>
            <a:ext cx="298585" cy="386635"/>
          </a:xfrm>
          <a:prstGeom prst="up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верх 41"/>
          <p:cNvSpPr/>
          <p:nvPr/>
        </p:nvSpPr>
        <p:spPr>
          <a:xfrm>
            <a:off x="4427984" y="2862311"/>
            <a:ext cx="318448" cy="386635"/>
          </a:xfrm>
          <a:prstGeom prst="up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 вверх 42"/>
          <p:cNvSpPr/>
          <p:nvPr/>
        </p:nvSpPr>
        <p:spPr>
          <a:xfrm>
            <a:off x="1727524" y="4201175"/>
            <a:ext cx="324196" cy="364606"/>
          </a:xfrm>
          <a:prstGeom prst="upArrow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верх 43"/>
          <p:cNvSpPr/>
          <p:nvPr/>
        </p:nvSpPr>
        <p:spPr>
          <a:xfrm>
            <a:off x="2911868" y="4173723"/>
            <a:ext cx="267666" cy="407405"/>
          </a:xfrm>
          <a:prstGeom prst="upArrow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 вверх 44"/>
          <p:cNvSpPr/>
          <p:nvPr/>
        </p:nvSpPr>
        <p:spPr>
          <a:xfrm>
            <a:off x="4058360" y="4179776"/>
            <a:ext cx="297616" cy="393678"/>
          </a:xfrm>
          <a:prstGeom prst="up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верх 45"/>
          <p:cNvSpPr/>
          <p:nvPr/>
        </p:nvSpPr>
        <p:spPr>
          <a:xfrm>
            <a:off x="5776968" y="4201175"/>
            <a:ext cx="242316" cy="379953"/>
          </a:xfrm>
          <a:prstGeom prst="up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3347865" y="3573016"/>
            <a:ext cx="576063" cy="288032"/>
          </a:xfrm>
          <a:prstGeom prst="rightArrow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7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352928" cy="1152128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b="1" dirty="0" smtClean="0"/>
              <a:t>   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Нормативная база формирования отчета об исполнении бюджета муниципального образования города Петергофа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8352928" cy="5400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b="1" i="1" dirty="0" smtClean="0"/>
              <a:t>     Отчет об исполнении бюджета</a:t>
            </a:r>
            <a:r>
              <a:rPr lang="ru-RU" sz="1400" dirty="0" smtClean="0"/>
              <a:t> муниципального образования город</a:t>
            </a:r>
            <a:r>
              <a:rPr lang="ru-RU" sz="1400" b="1" i="1" dirty="0" smtClean="0"/>
              <a:t> </a:t>
            </a:r>
            <a:r>
              <a:rPr lang="ru-RU" sz="1400" dirty="0" smtClean="0"/>
              <a:t>Петергоф формируется в соответствии с бюджетным законодательством Российской Федерации, основой которого является Бюджетный кодекс Российской Федерации. </a:t>
            </a:r>
            <a:endParaRPr lang="ru-RU" sz="1400" dirty="0"/>
          </a:p>
          <a:p>
            <a:pPr marL="0" indent="0" algn="just">
              <a:buNone/>
            </a:pPr>
            <a:r>
              <a:rPr lang="ru-RU" sz="1300" b="1" i="1" dirty="0" smtClean="0"/>
              <a:t>     Бюджетный кодекс Российской Федерации </a:t>
            </a:r>
            <a:r>
              <a:rPr lang="ru-RU" sz="1300" i="1" dirty="0" smtClean="0"/>
              <a:t>определяет общие принципы бюджетного законодательства Российской Федерации, организации и функционирования бюджетной системы, основы бюджетного процесса и межбюджетных отношений, основания и виды ответственности за нарушение бюджетного законодательства. </a:t>
            </a:r>
            <a:endParaRPr lang="ru-RU" sz="1300" i="1" dirty="0"/>
          </a:p>
          <a:p>
            <a:pPr marL="0" indent="0" algn="just">
              <a:buNone/>
            </a:pPr>
            <a:r>
              <a:rPr lang="ru-RU" sz="1300" i="1" dirty="0" smtClean="0"/>
              <a:t>     В частности главы 25.1 «Основы составления, внешней проверки, рассмотрения и утверждения бюджетной отчетности» определяют общие положения по формированию бюджетной отчетности, предельные сроки внешней проверки отчета об исполнении бюджета муниципального образования, документы и материалы, представляемые одновременно с проектом решения об утверждении отчета об исполнении бюджета, порядок его рассмотрения и утверждения.</a:t>
            </a:r>
            <a:endParaRPr lang="ru-RU" i="1" dirty="0" smtClean="0"/>
          </a:p>
          <a:p>
            <a:pPr marL="0" indent="0">
              <a:buNone/>
            </a:pPr>
            <a:r>
              <a:rPr lang="ru-RU" sz="1300" b="1" i="1" dirty="0" smtClean="0"/>
              <a:t>     Устав муниципального образования город Петергоф</a:t>
            </a:r>
            <a:r>
              <a:rPr lang="ru-RU" sz="1300" i="1" dirty="0" smtClean="0"/>
              <a:t>, в частности глава «Финансово-экономическая основа местного самоуправления» определяет общие основы бюджетного процесса в муниципальном образовании город Петергоф. </a:t>
            </a:r>
          </a:p>
          <a:p>
            <a:pPr marL="0" indent="0">
              <a:buNone/>
            </a:pPr>
            <a:r>
              <a:rPr lang="ru-RU" sz="1300" b="1" i="1" dirty="0"/>
              <a:t> </a:t>
            </a:r>
            <a:r>
              <a:rPr lang="ru-RU" sz="1300" b="1" i="1" dirty="0" smtClean="0"/>
              <a:t>    Решение Муниципального Совета муниципального образования </a:t>
            </a:r>
            <a:r>
              <a:rPr lang="ru-RU" sz="1300" b="1" i="1" dirty="0"/>
              <a:t>город </a:t>
            </a:r>
            <a:r>
              <a:rPr lang="ru-RU" sz="1300" b="1" i="1" dirty="0" smtClean="0"/>
              <a:t>Петергоф «Об утверждении новой редакции Положения «О бюджетном процессе в муниципальном образовании город Петергоф» (от 22.08.2013 № 60) </a:t>
            </a:r>
            <a:r>
              <a:rPr lang="ru-RU" sz="1300" i="1" dirty="0" smtClean="0"/>
              <a:t>устанавливает </a:t>
            </a:r>
            <a:r>
              <a:rPr lang="ru-RU" sz="1300" i="1" dirty="0"/>
              <a:t>основы </a:t>
            </a:r>
            <a:r>
              <a:rPr lang="ru-RU" sz="1300" i="1" dirty="0" smtClean="0"/>
              <a:t>организации бюджетного процесса в МО </a:t>
            </a:r>
            <a:r>
              <a:rPr lang="ru-RU" sz="1300" i="1" dirty="0" err="1" smtClean="0"/>
              <a:t>г.Петергоф</a:t>
            </a:r>
            <a:r>
              <a:rPr lang="ru-RU" sz="1300" i="1" dirty="0" smtClean="0"/>
              <a:t> и определяет порядок представления, рассмотрения и утверждения годового отчета об исполнении местного бюджета МО </a:t>
            </a:r>
            <a:r>
              <a:rPr lang="ru-RU" sz="1300" i="1" dirty="0" err="1" smtClean="0"/>
              <a:t>г.Петергоф</a:t>
            </a:r>
            <a:r>
              <a:rPr lang="ru-RU" sz="1300" i="1" dirty="0" smtClean="0"/>
              <a:t>.</a:t>
            </a:r>
            <a:endParaRPr lang="ru-RU" sz="1300" i="1" dirty="0"/>
          </a:p>
        </p:txBody>
      </p:sp>
    </p:spTree>
    <p:extLst>
      <p:ext uri="{BB962C8B-B14F-4D97-AF65-F5344CB8AC3E}">
        <p14:creationId xmlns:p14="http://schemas.microsoft.com/office/powerpoint/2010/main" val="3945757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76672"/>
            <a:ext cx="8183880" cy="864096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Основные параметры исполнения местного бюджета МО 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</a:rPr>
              <a:t>г.Петергоф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 в 2015 году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911208"/>
              </p:ext>
            </p:extLst>
          </p:nvPr>
        </p:nvGraphicFramePr>
        <p:xfrm>
          <a:off x="395536" y="1700807"/>
          <a:ext cx="8291264" cy="4032449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311457"/>
                <a:gridCol w="3979807"/>
              </a:tblGrid>
              <a:tr h="1029561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Наименование показателя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Факт, </a:t>
                      </a:r>
                      <a:r>
                        <a:rPr lang="ru-RU" sz="2400" b="1" dirty="0" err="1" smtClean="0">
                          <a:solidFill>
                            <a:schemeClr val="tx1"/>
                          </a:solidFill>
                        </a:rPr>
                        <a:t>тыс.руб</a:t>
                      </a: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  <a:tr h="79821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Доходы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312 308,6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  <a:tr h="88995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Расходы   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318 117,0 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  <a:tr h="131471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Дефицит (превышение расходов над доходами)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5 808,4</a:t>
                      </a:r>
                    </a:p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6718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012434" cy="720081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ru-RU" sz="2000" dirty="0" smtClean="0"/>
              <a:t>  </a:t>
            </a:r>
            <a:r>
              <a:rPr lang="ru-RU" sz="2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Доходы бюджета – </a:t>
            </a:r>
            <a:r>
              <a:rPr lang="ru-RU" sz="1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это безвозмездные и безвозвратные поступления денежных средств в бюджет</a:t>
            </a:r>
            <a:endParaRPr lang="ru-RU" sz="1800" dirty="0">
              <a:solidFill>
                <a:schemeClr val="accent2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4"/>
            <a:ext cx="8496944" cy="590465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b="1" i="1" dirty="0" smtClean="0"/>
              <a:t>    </a:t>
            </a:r>
            <a:r>
              <a:rPr lang="ru-RU" sz="1400" i="1" dirty="0" smtClean="0"/>
              <a:t>  </a:t>
            </a:r>
            <a:endParaRPr lang="ru-RU" sz="1300" i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50774" y="954019"/>
            <a:ext cx="1965908" cy="132511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Налоговые доходы</a:t>
            </a:r>
            <a:endParaRPr lang="ru-RU" sz="1600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50774" y="2570719"/>
            <a:ext cx="2066545" cy="157836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</a:t>
            </a:r>
          </a:p>
          <a:p>
            <a:pPr algn="ctr"/>
            <a:endParaRPr lang="ru-RU" sz="1200" b="1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algn="ctr"/>
            <a:endParaRPr lang="ru-RU" sz="12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algn="ctr"/>
            <a:endParaRPr lang="ru-RU" sz="1200" b="1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Неналоговые доходы</a:t>
            </a:r>
          </a:p>
          <a:p>
            <a:pPr algn="ctr"/>
            <a:endParaRPr lang="ru-RU" sz="1600" b="1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 smtClean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86056" y="4511707"/>
            <a:ext cx="2237872" cy="128207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Безвозмездные поступления</a:t>
            </a:r>
          </a:p>
          <a:p>
            <a:pPr algn="ctr"/>
            <a:endParaRPr lang="ru-RU" sz="1600" b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616682" y="836713"/>
            <a:ext cx="5059774" cy="165618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Поступления от уплаты налогов, установленных Налоговым кодексом Российской Федерации,</a:t>
            </a:r>
            <a:r>
              <a:rPr lang="ru-RU" sz="1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05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например: </a:t>
            </a:r>
          </a:p>
          <a:p>
            <a:pPr marL="171450" indent="-171450" algn="ctr">
              <a:buFont typeface="Arial" pitchFamily="34" charset="0"/>
              <a:buChar char="•"/>
            </a:pPr>
            <a:r>
              <a:rPr lang="ru-RU" sz="105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Налог, взимаемый в связи с применением упрощённой системы налогообложения;</a:t>
            </a:r>
          </a:p>
          <a:p>
            <a:pPr marL="171450" indent="-171450" algn="ctr">
              <a:buFont typeface="Arial" pitchFamily="34" charset="0"/>
              <a:buChar char="•"/>
            </a:pPr>
            <a:r>
              <a:rPr lang="ru-RU" sz="105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Единый налог на вменённый доход для отдельных видов деятельности;</a:t>
            </a:r>
          </a:p>
          <a:p>
            <a:pPr marL="171450" indent="-171450" algn="ctr">
              <a:buFont typeface="Arial" pitchFamily="34" charset="0"/>
              <a:buChar char="•"/>
            </a:pPr>
            <a:r>
              <a:rPr lang="ru-RU" sz="105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Налог на имущество физических лиц;</a:t>
            </a:r>
          </a:p>
          <a:p>
            <a:pPr marL="171450" indent="-171450" algn="ctr">
              <a:buFont typeface="Arial" pitchFamily="34" charset="0"/>
              <a:buChar char="•"/>
            </a:pPr>
            <a:r>
              <a:rPr lang="ru-RU" sz="105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Налог на доходы физических лиц и др.</a:t>
            </a:r>
            <a:endParaRPr lang="ru-RU" sz="105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717319" y="2570719"/>
            <a:ext cx="4959137" cy="179438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</a:t>
            </a:r>
            <a:r>
              <a:rPr lang="ru-RU" sz="12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Поступления от уплаты других пошлин и сборов, установленных законодательством, а также штрафов за нарушение законодательства,</a:t>
            </a:r>
          </a:p>
          <a:p>
            <a:pPr algn="ctr"/>
            <a:r>
              <a:rPr lang="ru-RU" sz="105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Например: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05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Арендная плата и поступления от продажи права на заключение договоров аренды земельных участков;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05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Средства, составляющие восстановительную стоимость зелёных насаждений внутриквартального озеленения;</a:t>
            </a:r>
          </a:p>
          <a:p>
            <a:pPr marL="171450" indent="-171450" algn="just">
              <a:buFont typeface="Arial" pitchFamily="34" charset="0"/>
              <a:buChar char="•"/>
            </a:pPr>
            <a:r>
              <a:rPr lang="ru-RU" sz="105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Штрафы за административные правонарушения в области благоустройства, предпринимательской деятельности и пр.</a:t>
            </a:r>
            <a:endParaRPr lang="ru-RU" sz="105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923928" y="4502291"/>
            <a:ext cx="4658828" cy="129149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05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Поступления от других бюджетов бюджетной системы (межбюджетные трансферты), организаций, учреждений, </a:t>
            </a:r>
            <a:r>
              <a:rPr lang="ru-RU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(кроме налоговых и неналоговых доходов), </a:t>
            </a:r>
          </a:p>
          <a:p>
            <a:pPr algn="just"/>
            <a:r>
              <a:rPr lang="ru-RU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например: Субсидии; Субвенции; Дотации</a:t>
            </a:r>
          </a:p>
          <a:p>
            <a:pPr marL="171450" indent="-171450" algn="ctr">
              <a:buFont typeface="Arial" pitchFamily="34" charset="0"/>
              <a:buChar char="•"/>
            </a:pPr>
            <a:endParaRPr lang="ru-RU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3262" y="902905"/>
            <a:ext cx="708377" cy="48908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</a:p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</a:t>
            </a:r>
          </a:p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</a:p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</a:p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Ы</a:t>
            </a:r>
          </a:p>
          <a:p>
            <a:pPr algn="ctr"/>
            <a:endParaRPr lang="ru-RU" sz="1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</a:t>
            </a:r>
          </a:p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</a:t>
            </a:r>
          </a:p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</a:t>
            </a:r>
          </a:p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</a:t>
            </a:r>
          </a:p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</a:t>
            </a:r>
          </a:p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</a:p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</a:t>
            </a:r>
          </a:p>
          <a:p>
            <a:pPr algn="ctr"/>
            <a:endParaRPr lang="ru-RU" sz="1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1" name="Прямая соединительная линия 20"/>
          <p:cNvCxnSpPr>
            <a:endCxn id="4" idx="1"/>
          </p:cNvCxnSpPr>
          <p:nvPr/>
        </p:nvCxnSpPr>
        <p:spPr>
          <a:xfrm>
            <a:off x="1331639" y="1616576"/>
            <a:ext cx="319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1331639" y="3100691"/>
            <a:ext cx="3191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>
            <a:endCxn id="6" idx="1"/>
          </p:cNvCxnSpPr>
          <p:nvPr/>
        </p:nvCxnSpPr>
        <p:spPr>
          <a:xfrm>
            <a:off x="1331639" y="5152744"/>
            <a:ext cx="354417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>
            <a:off x="1475012" y="1616576"/>
            <a:ext cx="16195" cy="35361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938" y="103801"/>
            <a:ext cx="844550" cy="85021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938" y="82792"/>
            <a:ext cx="1024062" cy="85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1072" y="162730"/>
            <a:ext cx="8101408" cy="1034022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</a:rPr>
              <a:t>Межбюджетные трансферты  – </a:t>
            </a:r>
            <a:r>
              <a:rPr lang="ru-RU" sz="1800" dirty="0" smtClean="0">
                <a:solidFill>
                  <a:schemeClr val="accent4">
                    <a:lumMod val="75000"/>
                  </a:schemeClr>
                </a:solidFill>
                <a:effectLst/>
              </a:rPr>
              <a:t>это денежные средства, перечисляемые из одного бюджета бюджетной системы Российской Федерации другому.</a:t>
            </a:r>
            <a:endParaRPr lang="ru-RU" sz="1800" dirty="0">
              <a:solidFill>
                <a:schemeClr val="accent4">
                  <a:lumMod val="75000"/>
                </a:schemeClr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496944" cy="59046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b="1" i="1" dirty="0" smtClean="0"/>
              <a:t>    </a:t>
            </a:r>
            <a:r>
              <a:rPr lang="ru-RU" sz="1400" i="1" dirty="0" smtClean="0"/>
              <a:t>  </a:t>
            </a:r>
            <a:endParaRPr lang="ru-RU" sz="1300" i="1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01147" y="1556792"/>
            <a:ext cx="2952328" cy="84291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</a:rPr>
              <a:t>Виды межбюджетных трансфертов </a:t>
            </a:r>
            <a:endParaRPr lang="ru-RU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84246" y="2780927"/>
            <a:ext cx="2952328" cy="10801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 </a:t>
            </a:r>
          </a:p>
          <a:p>
            <a:pPr algn="ctr"/>
            <a:endParaRPr lang="ru-RU" sz="16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Дотации </a:t>
            </a:r>
          </a:p>
          <a:p>
            <a:pPr algn="just"/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</a:rPr>
              <a:t>(от лат. «</a:t>
            </a:r>
            <a:r>
              <a:rPr lang="en-US" sz="1600" dirty="0" err="1" smtClean="0">
                <a:solidFill>
                  <a:schemeClr val="accent4">
                    <a:lumMod val="75000"/>
                  </a:schemeClr>
                </a:solidFill>
              </a:rPr>
              <a:t>Dotatio</a:t>
            </a:r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</a:rPr>
              <a:t>» – дар, пожертвование)</a:t>
            </a:r>
            <a:endParaRPr lang="ru-RU" sz="1600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ru-RU" sz="1600" b="1" dirty="0" smtClean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b="1" dirty="0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2005" y="3882818"/>
            <a:ext cx="2952328" cy="10348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Субвенции </a:t>
            </a:r>
          </a:p>
          <a:p>
            <a:pPr algn="ctr"/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</a:rPr>
              <a:t>(от лат. «</a:t>
            </a:r>
            <a:r>
              <a:rPr lang="en-US" sz="1600" dirty="0" err="1" smtClean="0">
                <a:solidFill>
                  <a:schemeClr val="accent4">
                    <a:lumMod val="75000"/>
                  </a:schemeClr>
                </a:solidFill>
              </a:rPr>
              <a:t>Subvenire</a:t>
            </a:r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</a:rPr>
              <a:t>»- приходить на помощь)</a:t>
            </a:r>
            <a:endParaRPr lang="ru-RU" sz="16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444923" y="1556792"/>
            <a:ext cx="5274145" cy="84291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Определение</a:t>
            </a:r>
            <a:endParaRPr lang="ru-RU" sz="105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53275" y="2783498"/>
            <a:ext cx="5274144" cy="107754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</a:t>
            </a:r>
            <a:r>
              <a:rPr lang="ru-RU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</a:rPr>
              <a:t>Предоставляются на безвозмездной и безвозвратной основе без определения конкретной цели их использования</a:t>
            </a:r>
            <a:endParaRPr lang="ru-RU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53275" y="3861046"/>
            <a:ext cx="5257443" cy="105659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105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ru-RU" sz="1200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</a:rPr>
              <a:t>Предоставляются на финансирование «переданных» другим публично-правовым образованием полномочий</a:t>
            </a:r>
            <a:endParaRPr lang="ru-RU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32520" y="4917637"/>
            <a:ext cx="2952327" cy="117565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Субсидии </a:t>
            </a:r>
          </a:p>
          <a:p>
            <a:pPr algn="ctr"/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</a:rPr>
              <a:t>(от лат. «</a:t>
            </a:r>
            <a:r>
              <a:rPr lang="en-US" sz="1600" dirty="0" err="1" smtClean="0">
                <a:solidFill>
                  <a:schemeClr val="accent4">
                    <a:lumMod val="75000"/>
                  </a:schemeClr>
                </a:solidFill>
              </a:rPr>
              <a:t>Subsidium</a:t>
            </a:r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</a:rPr>
              <a:t>»- поддержка) </a:t>
            </a:r>
            <a:endParaRPr lang="ru-RU" sz="16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419872" y="4917637"/>
            <a:ext cx="5257442" cy="117565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4">
                    <a:lumMod val="75000"/>
                  </a:schemeClr>
                </a:solidFill>
              </a:rPr>
              <a:t>Предоставляются 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</a:rPr>
              <a:t>на условиях долевого </a:t>
            </a:r>
            <a:r>
              <a:rPr lang="ru-RU" sz="1400" b="1" dirty="0" err="1" smtClean="0">
                <a:solidFill>
                  <a:schemeClr val="accent4">
                    <a:lumMod val="75000"/>
                  </a:schemeClr>
                </a:solidFill>
              </a:rPr>
              <a:t>софинансирования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</a:rPr>
              <a:t> расходов других бюджетов </a:t>
            </a:r>
            <a:endParaRPr lang="ru-RU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5563961" y="2392310"/>
            <a:ext cx="242316" cy="391188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1734995" y="2399707"/>
            <a:ext cx="242316" cy="383791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144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62731"/>
            <a:ext cx="8352928" cy="745989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ru-RU" sz="2000" dirty="0" smtClean="0"/>
              <a:t> </a:t>
            </a:r>
            <a:r>
              <a:rPr lang="ru-RU" sz="1800" dirty="0" smtClean="0"/>
              <a:t> </a:t>
            </a:r>
            <a:r>
              <a:rPr lang="ru-RU" sz="1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Основные доходные источники бюджета муниципального образования </a:t>
            </a:r>
            <a:r>
              <a:rPr lang="ru-RU" sz="18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г.Петергоф</a:t>
            </a:r>
            <a:r>
              <a:rPr lang="ru-RU" sz="1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  </a:t>
            </a:r>
            <a:r>
              <a:rPr lang="ru-RU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(</a:t>
            </a:r>
            <a:r>
              <a:rPr lang="ru-RU" sz="14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тыс.руб</a:t>
            </a:r>
            <a:r>
              <a:rPr lang="ru-RU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</a:rPr>
              <a:t>.)</a:t>
            </a:r>
            <a:endParaRPr lang="ru-RU" sz="1800" dirty="0">
              <a:solidFill>
                <a:schemeClr val="accent2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496944" cy="59046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b="1" i="1" dirty="0" smtClean="0"/>
              <a:t>    </a:t>
            </a:r>
            <a:r>
              <a:rPr lang="ru-RU" sz="1400" i="1" dirty="0" smtClean="0"/>
              <a:t>  </a:t>
            </a:r>
            <a:endParaRPr lang="ru-RU" sz="1300" i="1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287971"/>
              </p:ext>
            </p:extLst>
          </p:nvPr>
        </p:nvGraphicFramePr>
        <p:xfrm>
          <a:off x="467545" y="980727"/>
          <a:ext cx="8280920" cy="518427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4640170"/>
                <a:gridCol w="1192477"/>
                <a:gridCol w="1118489"/>
                <a:gridCol w="1329784"/>
              </a:tblGrid>
              <a:tr h="40372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Наименование источников</a:t>
                      </a:r>
                      <a:r>
                        <a:rPr lang="ru-RU" sz="1200" baseline="0" dirty="0" smtClean="0"/>
                        <a:t> доходов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2015</a:t>
                      </a:r>
                    </a:p>
                    <a:p>
                      <a:pPr algn="ctr"/>
                      <a:r>
                        <a:rPr lang="ru-RU" sz="1200" dirty="0" smtClean="0"/>
                        <a:t> план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2015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факт</a:t>
                      </a: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</a:rPr>
                        <a:t> исполнения</a:t>
                      </a:r>
                      <a:endParaRPr lang="ru-RU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  <a:tr h="293361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Налоги на совокупный доход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93 241,4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94 035,2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100,85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Налоги на имущество</a:t>
                      </a:r>
                      <a:endParaRPr lang="ru-RU" sz="1200" b="0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11 300,0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9 767,4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86,44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  <a:tr h="537507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r>
                        <a:rPr lang="ru-RU" sz="1200" b="1" dirty="0" smtClean="0"/>
                        <a:t> </a:t>
                      </a:r>
                      <a:endParaRPr lang="ru-RU" sz="1200" b="1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42 383,8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44 885,2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105,90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  <a:tr h="454985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Доходы от оказания платных услуг и компенсации затрат государства</a:t>
                      </a:r>
                      <a:r>
                        <a:rPr lang="ru-RU" sz="1200" b="1" dirty="0" smtClean="0"/>
                        <a:t> </a:t>
                      </a:r>
                      <a:endParaRPr lang="ru-RU" sz="1200" b="1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3 235,4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3 256,3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100,65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  <a:tr h="426038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Доходы от продажи материальных и нематериальных активов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198,8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198,8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100,00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  <a:tr h="314757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Штрафы, санкции, возмещение ущерба</a:t>
                      </a:r>
                      <a:endParaRPr lang="ru-RU" sz="1200" b="1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6 073,7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4 996,5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82,26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  <a:tr h="320767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Прочие неналоговые доходы</a:t>
                      </a:r>
                      <a:endParaRPr lang="ru-RU" sz="1200" b="1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500,0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116,4</a:t>
                      </a:r>
                      <a:endParaRPr lang="ru-RU" sz="1200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23,28</a:t>
                      </a:r>
                      <a:endParaRPr lang="ru-RU" sz="1200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  <a:tr h="426038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Дотации на выравнивание уровня бюджетной обеспеченности</a:t>
                      </a:r>
                      <a:endParaRPr lang="ru-RU" sz="1200" b="1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73 018,3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73 018,3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100,00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  <a:tr h="229617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Субвенции  </a:t>
                      </a:r>
                      <a:endParaRPr lang="ru-RU" sz="1200" b="1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70 438,2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59 439,3</a:t>
                      </a:r>
                      <a:endParaRPr lang="ru-RU" sz="1200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84,39</a:t>
                      </a:r>
                      <a:endParaRPr lang="ru-RU" sz="1200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  <a:tr h="235627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Субсидии</a:t>
                      </a:r>
                      <a:endParaRPr lang="ru-RU" sz="1200" b="1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22 706,3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22 616,1</a:t>
                      </a:r>
                      <a:endParaRPr lang="ru-RU" sz="1200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99,60</a:t>
                      </a:r>
                      <a:endParaRPr lang="ru-RU" sz="1200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  <a:tr h="329577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/>
                        <a:t>Возврат остатков субсидий, субвенций и иных межбюджетных трансфертов, имеющих целевое назначение, прошлых лет</a:t>
                      </a:r>
                      <a:endParaRPr lang="ru-RU" sz="1200" b="0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/>
                        <a:t>-20,9</a:t>
                      </a:r>
                      <a:endParaRPr lang="ru-RU" sz="1200" b="0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/>
                        <a:t>-</a:t>
                      </a:r>
                      <a:endParaRPr lang="ru-RU" sz="1200" b="0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  <a:tr h="426038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ВСЕГО ДОХОДОВ</a:t>
                      </a:r>
                      <a:endParaRPr lang="ru-RU" sz="1200" b="1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</a:rPr>
                        <a:t>323 095,9</a:t>
                      </a:r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312 308,6</a:t>
                      </a:r>
                      <a:endParaRPr lang="ru-RU" sz="1200" b="1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96,66</a:t>
                      </a:r>
                      <a:endParaRPr lang="ru-RU" sz="1200" b="1" dirty="0"/>
                    </a:p>
                  </a:txBody>
                  <a:tcP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616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496944" cy="64807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</a:t>
            </a:r>
            <a:r>
              <a:rPr lang="ru-RU" sz="1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Доходы бюджета муниципального образования </a:t>
            </a:r>
            <a:r>
              <a:rPr lang="ru-RU" sz="18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г.Петергоф</a:t>
            </a:r>
            <a:r>
              <a:rPr lang="ru-RU" sz="1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на </a:t>
            </a:r>
            <a:r>
              <a:rPr lang="ru-RU" sz="1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2015 </a:t>
            </a:r>
            <a:r>
              <a:rPr lang="ru-RU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год </a:t>
            </a:r>
            <a:r>
              <a:rPr lang="ru-RU" sz="1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endParaRPr lang="ru-RU" sz="1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764704"/>
            <a:ext cx="8496944" cy="5832648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  </a:t>
            </a: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8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1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  </a:t>
            </a:r>
          </a:p>
          <a:p>
            <a:pPr marL="0" indent="0" algn="just">
              <a:buNone/>
            </a:pP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endParaRPr lang="ru-RU" sz="18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ru-RU" sz="18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1816922"/>
              </p:ext>
            </p:extLst>
          </p:nvPr>
        </p:nvGraphicFramePr>
        <p:xfrm>
          <a:off x="323528" y="764704"/>
          <a:ext cx="8496944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081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496944" cy="64807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</a:t>
            </a:r>
            <a:r>
              <a:rPr lang="ru-RU" sz="1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Структура налоговых доходов местного бюджета МО </a:t>
            </a:r>
            <a:r>
              <a:rPr lang="ru-RU" sz="18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г.Петергоф</a:t>
            </a:r>
            <a:r>
              <a:rPr lang="ru-RU" sz="1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за 2015 год</a:t>
            </a:r>
            <a:endParaRPr lang="ru-RU" sz="1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764704"/>
            <a:ext cx="8496944" cy="5832648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  </a:t>
            </a: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8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1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  </a:t>
            </a:r>
          </a:p>
          <a:p>
            <a:pPr marL="0" indent="0" algn="just">
              <a:buNone/>
            </a:pP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endParaRPr lang="ru-RU" sz="18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ru-RU" sz="18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26109731"/>
              </p:ext>
            </p:extLst>
          </p:nvPr>
        </p:nvGraphicFramePr>
        <p:xfrm>
          <a:off x="323528" y="764704"/>
          <a:ext cx="8496944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3150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496944" cy="64807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</a:t>
            </a:r>
            <a:r>
              <a:rPr lang="ru-RU" sz="1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Структура неналоговых доходов местного бюджета МО </a:t>
            </a:r>
            <a:r>
              <a:rPr lang="ru-RU" sz="18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г.Петергоф</a:t>
            </a:r>
            <a:r>
              <a:rPr lang="ru-RU" sz="1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за 2015 год</a:t>
            </a:r>
            <a:endParaRPr lang="ru-RU" sz="1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764704"/>
            <a:ext cx="8496944" cy="5832648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  </a:t>
            </a: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8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1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  </a:t>
            </a:r>
          </a:p>
          <a:p>
            <a:pPr marL="0" indent="0" algn="just">
              <a:buNone/>
            </a:pP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endParaRPr lang="ru-RU" sz="18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ru-RU" sz="18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105097144"/>
              </p:ext>
            </p:extLst>
          </p:nvPr>
        </p:nvGraphicFramePr>
        <p:xfrm>
          <a:off x="323528" y="764704"/>
          <a:ext cx="8496944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7308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496944" cy="64807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</a:t>
            </a:r>
            <a:r>
              <a:rPr lang="ru-RU" sz="1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Структура безвозмездных поступлений местного бюджета МО </a:t>
            </a:r>
            <a:r>
              <a:rPr lang="ru-RU" sz="18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г.Петергоф</a:t>
            </a:r>
            <a:r>
              <a:rPr lang="ru-RU" sz="1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за 2015 год</a:t>
            </a:r>
            <a:endParaRPr lang="ru-RU" sz="1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764704"/>
            <a:ext cx="8496944" cy="5832648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  </a:t>
            </a: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8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1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  </a:t>
            </a:r>
          </a:p>
          <a:p>
            <a:pPr marL="0" indent="0" algn="just">
              <a:buNone/>
            </a:pP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endParaRPr lang="ru-RU" sz="18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ru-RU" sz="18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292703192"/>
              </p:ext>
            </p:extLst>
          </p:nvPr>
        </p:nvGraphicFramePr>
        <p:xfrm>
          <a:off x="323528" y="764704"/>
          <a:ext cx="8496944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536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260648"/>
            <a:ext cx="8183880" cy="864096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Динамика поступлений доходов бюджета, </a:t>
            </a:r>
            <a:r>
              <a:rPr lang="ru-RU" sz="24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тыс.руб</a:t>
            </a:r>
            <a:r>
              <a:rPr lang="ru-RU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.  </a:t>
            </a:r>
            <a:endParaRPr lang="ru-RU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183880" cy="4680520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600" dirty="0" smtClean="0"/>
              <a:t>        </a:t>
            </a:r>
            <a:r>
              <a:rPr lang="ru-RU" sz="1800" dirty="0" smtClean="0"/>
              <a:t> </a:t>
            </a:r>
            <a:endParaRPr lang="ru-RU" sz="16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4640682"/>
              </p:ext>
            </p:extLst>
          </p:nvPr>
        </p:nvGraphicFramePr>
        <p:xfrm>
          <a:off x="611560" y="1268761"/>
          <a:ext cx="8039865" cy="4536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9966"/>
                <a:gridCol w="1473975"/>
                <a:gridCol w="1412603"/>
                <a:gridCol w="1535348"/>
                <a:gridCol w="1607973"/>
              </a:tblGrid>
              <a:tr h="1235864"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 показателя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2015 год, факт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2014 год, факт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изменения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Рост, %</a:t>
                      </a:r>
                      <a:endParaRPr lang="ru-RU" dirty="0"/>
                    </a:p>
                  </a:txBody>
                  <a:tcPr/>
                </a:tc>
              </a:tr>
              <a:tr h="110021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Доходы всего: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312308,6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270286,1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+42022,5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115,5</a:t>
                      </a:r>
                      <a:endParaRPr lang="ru-RU" b="1" dirty="0"/>
                    </a:p>
                  </a:txBody>
                  <a:tcPr/>
                </a:tc>
              </a:tr>
              <a:tr h="110021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Налоговые и неналоговые доходы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157255,8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143694,9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+13560,9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109,4</a:t>
                      </a:r>
                      <a:endParaRPr lang="ru-RU" dirty="0"/>
                    </a:p>
                  </a:txBody>
                  <a:tcPr/>
                </a:tc>
              </a:tr>
              <a:tr h="110021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Безвозмездные поступления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155052,8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126591,2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+28461,6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122,5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962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183880" cy="720080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Доходы бюджета  </a:t>
            </a:r>
            <a:endParaRPr lang="ru-RU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183880" cy="5544616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600" dirty="0" smtClean="0"/>
              <a:t>          </a:t>
            </a:r>
          </a:p>
          <a:p>
            <a:pPr marL="0" indent="0" algn="just">
              <a:buNone/>
            </a:pPr>
            <a:r>
              <a:rPr lang="ru-RU" sz="1300" dirty="0"/>
              <a:t> </a:t>
            </a:r>
            <a:r>
              <a:rPr lang="ru-RU" sz="1300" dirty="0" smtClean="0"/>
              <a:t>        </a:t>
            </a:r>
            <a:r>
              <a:rPr lang="ru-RU" sz="1600" dirty="0" smtClean="0"/>
              <a:t>В 2015 году продолжает наблюдаться последовательный рост собственных доходов (в сравнении с 2014 годом – на 13,6 </a:t>
            </a:r>
            <a:r>
              <a:rPr lang="ru-RU" sz="1600" dirty="0" err="1" smtClean="0"/>
              <a:t>млн.руб</a:t>
            </a:r>
            <a:r>
              <a:rPr lang="ru-RU" sz="1600" dirty="0" smtClean="0"/>
              <a:t>., темпы роста составили 109,4%), а также наблюдается ежегодное увеличение объема межбюджетных трансфертов из бюджета Санкт-Петербурга (в сравнении с 2014 годом – на 28,5 </a:t>
            </a:r>
            <a:r>
              <a:rPr lang="ru-RU" sz="1600" dirty="0" err="1" smtClean="0"/>
              <a:t>млн.руб</a:t>
            </a:r>
            <a:r>
              <a:rPr lang="ru-RU" sz="1600" dirty="0" smtClean="0"/>
              <a:t>., темпы роста составили 122,5%).</a:t>
            </a:r>
          </a:p>
          <a:p>
            <a:pPr marL="0" indent="0" algn="just">
              <a:buNone/>
            </a:pPr>
            <a:r>
              <a:rPr lang="ru-RU" sz="1600" dirty="0"/>
              <a:t>	</a:t>
            </a:r>
            <a:r>
              <a:rPr lang="ru-RU" sz="1600" dirty="0" smtClean="0"/>
              <a:t>К сожалению, столь значительное увеличение доли межбюджетных трансфертов характеризует снижение уровня </a:t>
            </a:r>
            <a:r>
              <a:rPr lang="ru-RU" sz="1600" dirty="0" err="1" smtClean="0"/>
              <a:t>автономномности</a:t>
            </a:r>
            <a:r>
              <a:rPr lang="ru-RU" sz="1600" dirty="0" smtClean="0"/>
              <a:t> бюджета муниципального образования.</a:t>
            </a:r>
          </a:p>
          <a:p>
            <a:pPr marL="0" indent="0" algn="just">
              <a:buNone/>
            </a:pPr>
            <a:r>
              <a:rPr lang="ru-RU" sz="1600" dirty="0"/>
              <a:t>	</a:t>
            </a:r>
            <a:r>
              <a:rPr lang="ru-RU" sz="1600" dirty="0" smtClean="0"/>
              <a:t>Вместе с этим, финансовой системе муниципального образования удается сохранить стабильность исполнения расходных обязательств при отсутствии муниципального долга.</a:t>
            </a:r>
            <a:endParaRPr lang="ru-RU" sz="1600" dirty="0"/>
          </a:p>
          <a:p>
            <a:pPr algn="just"/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116632"/>
            <a:ext cx="1512168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34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496944" cy="64807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Расходы бюджета         </a:t>
            </a:r>
            <a:endParaRPr lang="ru-RU" sz="28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764704"/>
            <a:ext cx="8568952" cy="5688632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 </a:t>
            </a:r>
          </a:p>
          <a:p>
            <a:pPr marL="0" indent="0" algn="just">
              <a:buNone/>
            </a:pPr>
            <a:endParaRPr lang="ru-RU" sz="18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Расходы бюджета 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выплачиваемые из бюджета денежные средства, за исключением средств, являющихся источниками финансирования дефицита бюджета.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   </a:t>
            </a: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</a:rPr>
              <a:t>Формирование расходов 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осуществляется в соответствии с расходными обязательствами, обусловленными установленном законодательством разграничением полномочий, исполнение которых должно происходить в очередном финансовом году за счёт средств соответствующих бюджетов.   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    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</a:rPr>
              <a:t>Формирование расходов </a:t>
            </a:r>
            <a:r>
              <a:rPr lang="ru-RU" sz="1800" dirty="0">
                <a:solidFill>
                  <a:schemeClr val="accent3">
                    <a:lumMod val="75000"/>
                  </a:schemeClr>
                </a:solidFill>
              </a:rPr>
              <a:t>бюджета осуществляется по кодам классификации расходов бюджета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.</a:t>
            </a:r>
          </a:p>
          <a:p>
            <a:pPr marL="0" indent="0" algn="just">
              <a:buNone/>
            </a:pP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</a:rPr>
              <a:t>Код классификации расходов </a:t>
            </a:r>
            <a:r>
              <a:rPr lang="ru-RU" sz="1800" dirty="0">
                <a:solidFill>
                  <a:schemeClr val="accent3">
                    <a:lumMod val="75000"/>
                  </a:schemeClr>
                </a:solidFill>
              </a:rPr>
              <a:t>бюджета состоит из: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chemeClr val="accent3">
                    <a:lumMod val="75000"/>
                  </a:schemeClr>
                </a:solidFill>
              </a:rPr>
              <a:t> 1. кода главного распорядителя бюджетных средств;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chemeClr val="accent3">
                    <a:lumMod val="75000"/>
                  </a:schemeClr>
                </a:solidFill>
              </a:rPr>
              <a:t> 2. кода раздела, подраздела, целевой статьи, и вида расходов;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chemeClr val="accent3">
                    <a:lumMod val="75000"/>
                  </a:schemeClr>
                </a:solidFill>
              </a:rPr>
              <a:t>     Все расходы бюджета формируются и отражаются в ведомственной структуре расходов бюджета.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chemeClr val="accent3">
                    <a:lumMod val="75000"/>
                  </a:schemeClr>
                </a:solidFill>
              </a:rPr>
              <a:t>    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</a:rPr>
              <a:t>Перечень главных распорядителей </a:t>
            </a:r>
            <a:r>
              <a:rPr lang="ru-RU" sz="1800" dirty="0">
                <a:solidFill>
                  <a:schemeClr val="accent3">
                    <a:lumMod val="75000"/>
                  </a:schemeClr>
                </a:solidFill>
              </a:rPr>
              <a:t>средств местного бюджета 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установлен  </a:t>
            </a:r>
            <a:r>
              <a:rPr lang="ru-RU" sz="1800" dirty="0">
                <a:solidFill>
                  <a:schemeClr val="accent3">
                    <a:lumMod val="75000"/>
                  </a:schemeClr>
                </a:solidFill>
              </a:rPr>
              <a:t>решением о  местном бюджете на соответствующий финансовый год в составе ведомственной структуры расходов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.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В </a:t>
            </a:r>
            <a:r>
              <a:rPr lang="ru-RU" sz="1800" dirty="0">
                <a:solidFill>
                  <a:schemeClr val="accent3">
                    <a:lumMod val="75000"/>
                  </a:schemeClr>
                </a:solidFill>
              </a:rPr>
              <a:t>2015 году применялись перечень и коды подгрупп видов расходов классификации расходов бюджетов, единые для бюджетов бюджетной системы Российской Федерации, согласно положениям Указаний о порядке применения бюджетной классификации Российской Федерации, утвержденным Приказом Минфина России от 01.07.2013 № 65н «Об утверждении Указаний о порядке применения бюджетной классификации Российской Федерации». </a:t>
            </a:r>
          </a:p>
          <a:p>
            <a:pPr marL="0" indent="0" algn="just">
              <a:buNone/>
            </a:pPr>
            <a:endParaRPr lang="ru-RU" sz="1800" dirty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endParaRPr lang="ru-RU" sz="1800" dirty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endParaRPr lang="ru-RU" sz="1800" dirty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116632"/>
            <a:ext cx="1553849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568952" cy="64807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1800" dirty="0" smtClean="0">
                <a:solidFill>
                  <a:srgbClr val="00B0F0"/>
                </a:solidFill>
              </a:rPr>
              <a:t>   Структура расходов бюджета муниципального образования </a:t>
            </a:r>
            <a:r>
              <a:rPr lang="ru-RU" sz="1800" dirty="0" err="1" smtClean="0">
                <a:solidFill>
                  <a:srgbClr val="00B0F0"/>
                </a:solidFill>
              </a:rPr>
              <a:t>г.Петергоф</a:t>
            </a:r>
            <a:r>
              <a:rPr lang="ru-RU" sz="1800" dirty="0" smtClean="0">
                <a:solidFill>
                  <a:srgbClr val="00B0F0"/>
                </a:solidFill>
              </a:rPr>
              <a:t> </a:t>
            </a:r>
            <a:r>
              <a:rPr lang="ru-RU" sz="1800" dirty="0">
                <a:solidFill>
                  <a:srgbClr val="00B0F0"/>
                </a:solidFill>
              </a:rPr>
              <a:t>в</a:t>
            </a:r>
            <a:r>
              <a:rPr lang="ru-RU" sz="1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2015 году  </a:t>
            </a:r>
            <a:endParaRPr lang="ru-RU" sz="18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764704"/>
            <a:ext cx="8496944" cy="5832648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  </a:t>
            </a: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8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18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  </a:t>
            </a:r>
          </a:p>
          <a:p>
            <a:pPr marL="0" indent="0" algn="just">
              <a:buNone/>
            </a:pP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endParaRPr lang="ru-RU" sz="1800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ru-RU" sz="18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117217653"/>
              </p:ext>
            </p:extLst>
          </p:nvPr>
        </p:nvGraphicFramePr>
        <p:xfrm>
          <a:off x="107504" y="836712"/>
          <a:ext cx="8784976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5041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568952" cy="57606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Исполнение расходов бюджета муниципального образования </a:t>
            </a:r>
            <a:r>
              <a:rPr lang="ru-RU" sz="18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г.Петергоф</a:t>
            </a:r>
            <a:r>
              <a:rPr lang="ru-RU" sz="1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в 2015 году    </a:t>
            </a:r>
            <a:r>
              <a:rPr lang="ru-RU" sz="1800" b="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 </a:t>
            </a:r>
            <a:endParaRPr lang="ru-RU" sz="1800" b="0" dirty="0">
              <a:solidFill>
                <a:schemeClr val="accent3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92696"/>
            <a:ext cx="8496944" cy="5904656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/>
              <a:t>      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ru-RU" sz="18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082556"/>
              </p:ext>
            </p:extLst>
          </p:nvPr>
        </p:nvGraphicFramePr>
        <p:xfrm>
          <a:off x="323528" y="683568"/>
          <a:ext cx="8568952" cy="586838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87532"/>
                <a:gridCol w="1696822"/>
                <a:gridCol w="1442299"/>
                <a:gridCol w="1442299"/>
              </a:tblGrid>
              <a:tr h="242812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Наименование</a:t>
                      </a:r>
                      <a:r>
                        <a:rPr lang="ru-RU" sz="1400" b="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расходов</a:t>
                      </a:r>
                    </a:p>
                    <a:p>
                      <a:pPr algn="ctr"/>
                      <a:r>
                        <a:rPr lang="ru-RU" sz="1400" b="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по разделам</a:t>
                      </a:r>
                      <a:endParaRPr lang="ru-RU" sz="14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2015</a:t>
                      </a:r>
                      <a:r>
                        <a:rPr lang="ru-RU" sz="1000" b="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год </a:t>
                      </a:r>
                      <a:endParaRPr lang="ru-RU" sz="10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007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план 31.12.2015 (</a:t>
                      </a:r>
                      <a:r>
                        <a:rPr lang="ru-RU" sz="900" dirty="0" err="1" smtClean="0"/>
                        <a:t>тыс.руб</a:t>
                      </a:r>
                      <a:r>
                        <a:rPr lang="ru-RU" sz="900" dirty="0" smtClean="0"/>
                        <a:t>.)</a:t>
                      </a:r>
                      <a:endParaRPr lang="ru-RU" sz="9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Факт на 31.12.2015 (</a:t>
                      </a:r>
                      <a:r>
                        <a:rPr lang="ru-RU" sz="900" dirty="0" err="1" smtClean="0"/>
                        <a:t>тыс.руб</a:t>
                      </a:r>
                      <a:r>
                        <a:rPr lang="ru-RU" sz="900" dirty="0" smtClean="0"/>
                        <a:t>.)</a:t>
                      </a:r>
                      <a:endParaRPr lang="ru-RU" sz="9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% исполнения</a:t>
                      </a:r>
                      <a:endParaRPr lang="ru-RU" sz="9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00097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общегосударственные вопросы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26833,5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26814,7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99,93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73962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национальная безопасность и правоохранительная деятельность 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568,3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567,9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99,93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45011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национальная экономика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56660,5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55859,8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98,59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17043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жилищно-коммунальное хозяйство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171457,8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160810,5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93,79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18690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охрана окружающей среды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295,8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295,7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99,97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98353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образование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6873,8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6873,4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99,99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38184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культура, кинематография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24234,5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24233,6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100,0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22268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Социальная политика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21498,6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21020,6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97,78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30226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Физическая культура и спорт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17723,4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17723,1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100,0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58522">
                <a:tc>
                  <a:txBody>
                    <a:bodyPr/>
                    <a:lstStyle/>
                    <a:p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средства массовой информации 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3918,0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3917,7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99,99</a:t>
                      </a:r>
                      <a:endParaRPr lang="ru-RU" sz="15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18690"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Всего расходов</a:t>
                      </a:r>
                      <a:endParaRPr lang="ru-RU" sz="15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330064,2</a:t>
                      </a:r>
                      <a:endParaRPr lang="ru-RU" sz="14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318117,0</a:t>
                      </a:r>
                      <a:endParaRPr lang="ru-RU" sz="14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96,38</a:t>
                      </a:r>
                      <a:endParaRPr lang="ru-RU" sz="14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272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40960" cy="57606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br>
              <a:rPr lang="ru-RU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28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28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2000" b="0" dirty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2000" b="0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Исполнение расходов бюджета МО </a:t>
            </a:r>
            <a:r>
              <a:rPr lang="ru-RU" sz="2000" dirty="0" err="1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г.Петергоф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по разделу             «Общегосударственные вопросы» </a:t>
            </a:r>
            <a:r>
              <a:rPr lang="ru-RU" sz="1600" b="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(</a:t>
            </a:r>
            <a:r>
              <a:rPr lang="ru-RU" sz="1600" b="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тыс.руб</a:t>
            </a:r>
            <a:r>
              <a:rPr lang="ru-RU" sz="1600" b="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.)</a:t>
            </a:r>
            <a:endParaRPr lang="ru-RU" sz="1600" b="0" dirty="0">
              <a:solidFill>
                <a:schemeClr val="accent3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400600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/>
              <a:t>      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ru-RU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81015"/>
              </p:ext>
            </p:extLst>
          </p:nvPr>
        </p:nvGraphicFramePr>
        <p:xfrm>
          <a:off x="251520" y="764706"/>
          <a:ext cx="8640960" cy="560343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487685"/>
                <a:gridCol w="1145163"/>
                <a:gridCol w="1008112"/>
              </a:tblGrid>
              <a:tr h="523573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Наименование  расходов</a:t>
                      </a:r>
                      <a:endParaRPr lang="ru-RU" sz="10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2015</a:t>
                      </a:r>
                      <a:r>
                        <a:rPr lang="ru-RU" sz="1000" b="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год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план</a:t>
                      </a:r>
                      <a:endParaRPr lang="ru-RU" sz="10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2015 год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факт</a:t>
                      </a:r>
                      <a:endParaRPr lang="ru-RU" sz="1000" b="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92622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Содержание Главы муниципального образования, исполняющего полномочия Председателя Муниципального Совета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1172,4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1172,3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33615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Содержание</a:t>
                      </a:r>
                      <a:r>
                        <a:rPr lang="ru-RU" sz="120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депутатов Муниципального Совета, осуществляющих свою деятельность на постоянной основе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1171,5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1171,4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01871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Денежная компенсация депутатам, осуществляющим свои полномочия на непостоянной основе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88806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Содержание и обеспечение деятельности  Муниципального Совета муниципального образования город</a:t>
                      </a:r>
                      <a:r>
                        <a:rPr lang="ru-RU" sz="120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Петергоф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2179,0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2174,9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21291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Оплата членских взносов в Совет муниципальных образований Санкт-Петербурга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72,0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72,0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34292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План мероприятий по организации проведения публичных слушаний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0,0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0,0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08097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Содержание и обеспечение деятельности местной администрации муниципального образования город Петергоф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19755,0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19753,6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09253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Расходы на исполнение государственного полномочия по составлению протоколов об административных правонарушениях за счет средств субвенции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5,6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5,6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59187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Резервный фонд местной администрации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10,0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0,0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C:\Documents and Settings\Home\Local Settings\Temporary Internet Files\Content.IE5\X88H2BHJ\MC900432665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2983" y="188641"/>
            <a:ext cx="720080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82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57606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Исполнение </a:t>
            </a:r>
            <a: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расходов </a:t>
            </a:r>
            <a: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бюджета </a:t>
            </a:r>
            <a:r>
              <a: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МО </a:t>
            </a:r>
            <a:r>
              <a:rPr lang="ru-RU" sz="16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г.Петергоф</a:t>
            </a:r>
            <a:r>
              <a: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по </a:t>
            </a:r>
            <a: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разделу     </a:t>
            </a:r>
            <a:b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«</a:t>
            </a:r>
            <a:r>
              <a: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Общегосударственные </a:t>
            </a:r>
            <a: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вопросы»   </a:t>
            </a:r>
            <a:r>
              <a:rPr lang="ru-RU" sz="1600" b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(</a:t>
            </a:r>
            <a:r>
              <a:rPr lang="ru-RU" sz="1600" b="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тыс.руб</a:t>
            </a:r>
            <a:r>
              <a:rPr lang="ru-RU" sz="1600" b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.)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400600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/>
              <a:t>      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ru-RU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280374"/>
              </p:ext>
            </p:extLst>
          </p:nvPr>
        </p:nvGraphicFramePr>
        <p:xfrm>
          <a:off x="179513" y="603668"/>
          <a:ext cx="8640960" cy="587319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070256"/>
                <a:gridCol w="1375925"/>
                <a:gridCol w="1194779"/>
              </a:tblGrid>
              <a:tr h="4452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Наименование  расходов </a:t>
                      </a:r>
                      <a:endParaRPr lang="ru-RU" sz="10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2015 год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план</a:t>
                      </a:r>
                      <a:endParaRPr lang="ru-RU" sz="10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2015 год 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факт</a:t>
                      </a:r>
                      <a:endParaRPr lang="ru-RU" sz="1000" b="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63975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Формирование архивных фондов местной администрации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117,2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117,2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711115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Участие в деятельности по профилактике правонарушений в Санкт-Петербурге в формах и порядке, установленных законодательством Санкт-Петербурга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196,0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196,0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826395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Организация информирования, консультирования и содействия жителям МО по вопросам создания товариществ собственников жилья, советов многоквартирных домов, формирования земельных участков, на которых расположены многоквартирные дома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117,6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117,6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85530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Осуществление</a:t>
                      </a:r>
                      <a:r>
                        <a:rPr lang="ru-RU" sz="120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закупок местной администрации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муниципального образования город Петергоф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15,0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15,0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809216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Участие в профилактике терроризма и экстремизма, а также минимизации и (или) ликвидации последствий проявления терроризма и экстремизма на территории муниципального образования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95,7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95,7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70159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Участие в реализации мер по профилактике дорожно-транспортного травматизма на территории муниципального образования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105,2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105,2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85530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Содержание муниципальной информационной службы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1185,7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1182,9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16554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Финансовое обеспечение деятельности муниципального казенного учреждения муниципального образования город Петергоф «Муниципальная информационная служба»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635,6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635,3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35905">
                <a:tc>
                  <a:txBody>
                    <a:bodyPr/>
                    <a:lstStyle/>
                    <a:p>
                      <a:pPr algn="just"/>
                      <a:r>
                        <a:rPr lang="ru-RU" sz="12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ВСЕГО общегосударственные расходы</a:t>
                      </a:r>
                      <a:endParaRPr lang="ru-RU" sz="12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26833,5</a:t>
                      </a:r>
                      <a:endParaRPr lang="ru-RU" sz="12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26814,7</a:t>
                      </a:r>
                      <a:endParaRPr lang="ru-RU" sz="12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170" name="Picture 2" descr="C:\Documents and Settings\Home\Local Settings\Temporary Internet Files\Content.IE5\X88H2BHJ\MC900432665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-31271"/>
            <a:ext cx="720080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4102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112474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Исполнение расходов </a:t>
            </a:r>
            <a:r>
              <a: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бюджета МО </a:t>
            </a:r>
            <a:r>
              <a:rPr lang="ru-RU" sz="16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г.Петергоф</a:t>
            </a:r>
            <a:r>
              <a: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по разделу </a:t>
            </a:r>
            <a: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«Национальная безопасность и правоохранительная деятельность »   </a:t>
            </a:r>
            <a:r>
              <a:rPr lang="ru-RU" sz="1600" b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(</a:t>
            </a:r>
            <a:r>
              <a:rPr lang="ru-RU" sz="1600" b="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тыс.руб</a:t>
            </a:r>
            <a:r>
              <a:rPr lang="ru-RU" sz="1600" b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.)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328592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/>
              <a:t>      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ru-RU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592001"/>
              </p:ext>
            </p:extLst>
          </p:nvPr>
        </p:nvGraphicFramePr>
        <p:xfrm>
          <a:off x="323528" y="1124744"/>
          <a:ext cx="8496945" cy="540138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969085"/>
                <a:gridCol w="1352993"/>
                <a:gridCol w="1174867"/>
              </a:tblGrid>
              <a:tr h="4516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Наименование  расходов  </a:t>
                      </a:r>
                      <a:endParaRPr lang="ru-RU" sz="14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2015 год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план</a:t>
                      </a:r>
                      <a:endParaRPr lang="ru-RU" sz="10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2015 год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факт</a:t>
                      </a:r>
                      <a:endParaRPr lang="ru-RU" sz="1000" b="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961805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Содействие в установленном порядке исполнительным органам государственной власти Санкт-Петербурга в сборе и обмене информацией в области защиты населения и территорий от чрезвычайных ситуаций, а также содействие в информировании населения об угрозе возникновения или о возникновении чрезвычайной ситуации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144,0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143,7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336927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Проведение подготовки и обучения неработающего населения способам защиты и действиям в чрезвычайных ситуациях, а также способам защиты от опасностей, возникающих при ведении военных действий или вследствие этих действий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424,3 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424,2</a:t>
                      </a:r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650990"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Итого национальная безопасность и правоохранительная деятельность</a:t>
                      </a:r>
                    </a:p>
                    <a:p>
                      <a:pPr algn="just"/>
                      <a:endParaRPr lang="ru-RU" sz="14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568,3</a:t>
                      </a:r>
                      <a:endParaRPr lang="ru-RU" sz="14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567,9</a:t>
                      </a:r>
                      <a:endParaRPr lang="ru-RU" sz="14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194" name="Picture 2" descr="C:\Program Files\Microsoft Office\MEDIA\CAGCAT10\j0285360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229200"/>
            <a:ext cx="1028951" cy="1268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417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69269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Исполнение расходов </a:t>
            </a:r>
            <a:r>
              <a: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бюджета МО </a:t>
            </a:r>
            <a:r>
              <a:rPr lang="ru-RU" sz="16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г.Петергоф</a:t>
            </a:r>
            <a:r>
              <a: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по разделу </a:t>
            </a:r>
            <a: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«Национальная экономика»   </a:t>
            </a:r>
            <a:r>
              <a:rPr lang="ru-RU" sz="1100" b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(</a:t>
            </a:r>
            <a:r>
              <a:rPr lang="ru-RU" sz="1100" b="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тыс.руб</a:t>
            </a:r>
            <a:r>
              <a:rPr lang="ru-RU" sz="1100" b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.)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400600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/>
              <a:t>      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ru-RU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462951"/>
              </p:ext>
            </p:extLst>
          </p:nvPr>
        </p:nvGraphicFramePr>
        <p:xfrm>
          <a:off x="323527" y="764704"/>
          <a:ext cx="8496945" cy="565690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969085"/>
                <a:gridCol w="1352993"/>
                <a:gridCol w="1174867"/>
              </a:tblGrid>
              <a:tr h="40997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Наименование  расходов  </a:t>
                      </a:r>
                      <a:endParaRPr lang="ru-RU" sz="14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2015 год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план</a:t>
                      </a:r>
                      <a:endParaRPr lang="ru-RU" sz="10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2015год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факт</a:t>
                      </a:r>
                      <a:endParaRPr lang="ru-RU" sz="1000" b="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39998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Участие в организации и финансировании временного трудоустройства несовершеннолетних граждан в возрасте от 14 до 18 лет в свободное от учебы время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1701,7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1700,1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051727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Текущий</a:t>
                      </a:r>
                      <a:r>
                        <a:rPr lang="ru-RU" sz="140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ремонт и содержание дорог, расположенных в пределах границ муниципального образования, в соответствии с перечнем, утвержденным Правительством Санкт-Петербурга 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54855,8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54056,7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56882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Содействие развитию малого бизнеса на территории муниципального образования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103,0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103,0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56882">
                <a:tc>
                  <a:txBody>
                    <a:bodyPr/>
                    <a:lstStyle/>
                    <a:p>
                      <a:pPr algn="just"/>
                      <a:endParaRPr lang="ru-RU" sz="14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r>
                        <a:rPr lang="ru-RU" sz="14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Всего национальная экономика</a:t>
                      </a:r>
                    </a:p>
                    <a:p>
                      <a:pPr algn="just"/>
                      <a:endParaRPr lang="ru-RU" sz="14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r"/>
                      <a:r>
                        <a:rPr lang="ru-RU" sz="14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56660,5</a:t>
                      </a:r>
                      <a:endParaRPr lang="ru-RU" sz="14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r"/>
                      <a:r>
                        <a:rPr lang="ru-RU" sz="14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55859,8</a:t>
                      </a:r>
                      <a:endParaRPr lang="ru-RU" sz="14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147" name="Picture 3" descr="C:\Program Files\Microsoft Office\MEDIA\CAGCAT10\j0149481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869160"/>
            <a:ext cx="1504129" cy="152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87352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69269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Исполнение расходов </a:t>
            </a:r>
            <a:r>
              <a: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бюджета МО </a:t>
            </a:r>
            <a:r>
              <a:rPr lang="ru-RU" sz="16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г.Петергоф</a:t>
            </a:r>
            <a:r>
              <a: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по </a:t>
            </a:r>
            <a: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разделу       </a:t>
            </a:r>
            <a:b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«Жилищно-коммунальное хозяйство»   </a:t>
            </a:r>
            <a:r>
              <a:rPr lang="ru-RU" sz="1100" b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(</a:t>
            </a:r>
            <a:r>
              <a:rPr lang="ru-RU" sz="1100" b="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тыс.руб</a:t>
            </a:r>
            <a:r>
              <a:rPr lang="ru-RU" sz="1100" b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.)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400600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/>
              <a:t>      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</a:t>
            </a:r>
            <a:endParaRPr lang="ru-RU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527513"/>
              </p:ext>
            </p:extLst>
          </p:nvPr>
        </p:nvGraphicFramePr>
        <p:xfrm>
          <a:off x="251520" y="692696"/>
          <a:ext cx="8568952" cy="576063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019670"/>
                <a:gridCol w="1364459"/>
                <a:gridCol w="1184823"/>
              </a:tblGrid>
              <a:tr h="4353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Наименование  расходов  </a:t>
                      </a:r>
                      <a:endParaRPr lang="ru-RU" sz="14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2015 год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план</a:t>
                      </a:r>
                      <a:endParaRPr lang="ru-RU" sz="10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2015 год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факт</a:t>
                      </a:r>
                      <a:endParaRPr lang="ru-RU" sz="1000" b="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306192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Благоустройство придомовых территорий и дворовых территорий, в том числе:</a:t>
                      </a:r>
                      <a:r>
                        <a:rPr lang="ru-RU" sz="120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текущий ремонт придомовых территорий и дворовых территорий, включая проезды и въезды, пешеходные дорожки;</a:t>
                      </a:r>
                    </a:p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организации дополнительных парковочных мест на дворовых территориях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18187,8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18187,4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904286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Оборудование специализированных автостоянок для личного автотранспорта лиц, относящихся к маломобильным группам</a:t>
                      </a:r>
                      <a:r>
                        <a:rPr lang="ru-RU" sz="120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населения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38,0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38,0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904286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Установка, содержание и ремонт ограждений газонов; установка и содержание малых архитектурных форм, уличной мебели и хозяйственно-бытового оборудования, необходимого для благоустройства территории муниципального образования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2022,0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2021,8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507145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Участие в пределах своей компетенции в обеспечении чистоты и порядка на территории муниципального образования, включая ликвидацию несанкционированных свалок бытовых отходов, мусора и уборку территорий, водных акваторий, тупиков и проездов, не включенных в адресные программы, утвержденные исполнительными органами государственной власти Санкт-Петербурга 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1186,3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1186,2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03333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Организация сбора и вывоза бытовых отходов и мусора с территории муниципального образования </a:t>
                      </a:r>
                      <a:r>
                        <a:rPr lang="ru-RU" sz="1200" dirty="0" err="1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г.Петергоф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, на которой расположены жилые дома частного жилищного фонда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92,9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92,9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3" descr="C:\Program Files\Microsoft Office\MEDIA\CAGCAT10\j0291984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0"/>
            <a:ext cx="922168" cy="73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55917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69269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Расходы бюджета МО </a:t>
            </a:r>
            <a:r>
              <a:rPr lang="ru-RU" sz="16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г.Петергоф</a:t>
            </a:r>
            <a:r>
              <a: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по разделу </a:t>
            </a:r>
            <a: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   </a:t>
            </a:r>
            <a:b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«Жилищно-коммунальное хозяйство»   </a:t>
            </a:r>
            <a:r>
              <a:rPr lang="ru-RU" sz="1100" b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(</a:t>
            </a:r>
            <a:r>
              <a:rPr lang="ru-RU" sz="1100" b="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тыс.руб</a:t>
            </a:r>
            <a:r>
              <a:rPr lang="ru-RU" sz="1100" b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.)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400600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/>
              <a:t>      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</a:t>
            </a:r>
            <a:endParaRPr lang="ru-RU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709312"/>
              </p:ext>
            </p:extLst>
          </p:nvPr>
        </p:nvGraphicFramePr>
        <p:xfrm>
          <a:off x="68240" y="764702"/>
          <a:ext cx="8824240" cy="579435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199010"/>
                <a:gridCol w="1405109"/>
                <a:gridCol w="1220121"/>
              </a:tblGrid>
              <a:tr h="4652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Наименование  расходов  </a:t>
                      </a:r>
                      <a:endParaRPr lang="ru-RU" sz="14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2015</a:t>
                      </a:r>
                      <a:r>
                        <a:rPr lang="ru-RU" sz="1000" b="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год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план</a:t>
                      </a:r>
                      <a:endParaRPr lang="ru-RU" sz="10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2015 год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факт</a:t>
                      </a:r>
                      <a:endParaRPr lang="ru-RU" sz="1000" b="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42857"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 Расходы на исполнение государственного полномочия по организации и осуществлению уборки и санитарной очистки территорий за счет средств субвенции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49528,1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39007,0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52553"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Организация учета зеленых насаждений внутриквартального озеленения на территории муниципального образования 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390,3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390,2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83530"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Озеленение территории зеленых насаждений внутриквартального озеленения</a:t>
                      </a:r>
                      <a:r>
                        <a:rPr lang="ru-RU" sz="110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муниципального образования город Петергоф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9237,0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9221,7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3737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Создание зон отдыха на территории муниципального образования </a:t>
                      </a:r>
                      <a:r>
                        <a:rPr lang="ru-RU" sz="110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город Петергоф</a:t>
                      </a:r>
                      <a:endParaRPr lang="ru-RU" sz="1100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27836,5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27836,0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19080"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Устройство и ремонт искусственных неровностей на проездах и въездах на придомовых территориях и дворовых территориях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403,6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403,5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61599"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Организация парковок и автостоянок на территории муниципального образования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4146,6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4146,5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36620"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Субсидия на благоустройство территории муниципального образования из бюджета Санкт-Петербурга (Собственный проспект, 24)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22706,3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22616,1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05921"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Исполнение судебных актов судебных органов (оплата в</a:t>
                      </a:r>
                      <a:r>
                        <a:rPr lang="ru-RU" sz="110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пользу </a:t>
                      </a:r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ООО «Сорт-Инвест» по сан. уборке и очистке территорий)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15690,4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15690,3</a:t>
                      </a:r>
                      <a:endParaRPr lang="ru-RU" sz="11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55600">
                <a:tc>
                  <a:txBody>
                    <a:bodyPr/>
                    <a:lstStyle/>
                    <a:p>
                      <a:pPr algn="just"/>
                      <a:r>
                        <a:rPr lang="ru-RU" sz="11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Обустройство, содержание и уборка территорий детских площадок; обустройство, содержание и уборка территорий спортивных площадок; выполнение оформления к праздничным мероприятиям на территории муниципального образования город Петергоф</a:t>
                      </a:r>
                      <a:endParaRPr lang="ru-RU" sz="11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17469,0</a:t>
                      </a:r>
                      <a:endParaRPr lang="ru-RU" sz="11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17449,9</a:t>
                      </a:r>
                    </a:p>
                  </a:txBody>
                  <a:tcPr/>
                </a:tc>
              </a:tr>
              <a:tr h="355600">
                <a:tc>
                  <a:txBody>
                    <a:bodyPr/>
                    <a:lstStyle/>
                    <a:p>
                      <a:pPr algn="just"/>
                      <a:r>
                        <a:rPr lang="ru-RU" sz="11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Осуществление благоустройства территории муниципального образования в части обустройства спортивных площадок (Собственный проспект, д.24)</a:t>
                      </a:r>
                      <a:endParaRPr lang="ru-RU" sz="11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2523,0</a:t>
                      </a:r>
                      <a:endParaRPr lang="ru-RU" sz="11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2523,0</a:t>
                      </a:r>
                      <a:endParaRPr lang="ru-RU" sz="11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55600">
                <a:tc>
                  <a:txBody>
                    <a:bodyPr/>
                    <a:lstStyle/>
                    <a:p>
                      <a:pPr algn="just"/>
                      <a:r>
                        <a:rPr lang="ru-RU" sz="11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ВСЕГО по жилищно-коммунальному хозяйству</a:t>
                      </a:r>
                      <a:endParaRPr lang="ru-RU" sz="11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171457,8</a:t>
                      </a:r>
                      <a:endParaRPr lang="ru-RU" sz="11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160810,5</a:t>
                      </a:r>
                      <a:endParaRPr lang="ru-RU" sz="11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3" name="Picture 3" descr="C:\Program Files\Microsoft Office\MEDIA\CAGCAT10\j0291984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983" y="28124"/>
            <a:ext cx="648072" cy="686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96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191683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1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Расходы </a:t>
            </a:r>
            <a:r>
              <a:rPr lang="ru-RU" sz="18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бюджета МО </a:t>
            </a:r>
            <a:r>
              <a:rPr lang="ru-RU" sz="18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г.Петергоф</a:t>
            </a:r>
            <a:r>
              <a:rPr lang="ru-RU" sz="18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по разделу </a:t>
            </a:r>
            <a:r>
              <a:rPr lang="ru-RU" sz="1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ru-RU" sz="1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1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«Охрана окружающей среды»</a:t>
            </a:r>
            <a: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200" b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(</a:t>
            </a:r>
            <a:r>
              <a:rPr lang="ru-RU" sz="1200" b="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тыс.руб</a:t>
            </a:r>
            <a:r>
              <a:rPr lang="ru-RU" sz="1200" b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.)</a:t>
            </a:r>
            <a:r>
              <a:rPr lang="ru-RU" sz="1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ru-RU" sz="1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                                                                                      </a:t>
            </a:r>
            <a:b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ru-RU" sz="1600" dirty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1100" b="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(</a:t>
            </a:r>
            <a:r>
              <a:rPr lang="ru-RU" sz="1100" b="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тыс.руб</a:t>
            </a:r>
            <a:r>
              <a:rPr lang="ru-RU" sz="1100" b="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.)</a:t>
            </a:r>
            <a:br>
              <a:rPr lang="ru-RU" sz="1100" b="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</a:br>
            <a:r>
              <a:rPr lang="ru-RU" sz="1100" b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/>
            </a:r>
            <a:br>
              <a:rPr lang="ru-RU" sz="1100" b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</a:br>
            <a:endParaRPr lang="ru-RU" sz="1100" b="0" dirty="0">
              <a:solidFill>
                <a:schemeClr val="accent3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16832"/>
            <a:ext cx="8496944" cy="2016224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/>
              <a:t>      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</a:t>
            </a:r>
            <a:endParaRPr lang="ru-RU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308383"/>
              </p:ext>
            </p:extLst>
          </p:nvPr>
        </p:nvGraphicFramePr>
        <p:xfrm>
          <a:off x="323528" y="3068960"/>
          <a:ext cx="8424936" cy="302433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918498"/>
                <a:gridCol w="1341527"/>
                <a:gridCol w="1164911"/>
              </a:tblGrid>
              <a:tr h="76132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Наименование  расходов  </a:t>
                      </a:r>
                      <a:endParaRPr lang="ru-RU" sz="14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2015 год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план</a:t>
                      </a:r>
                    </a:p>
                    <a:p>
                      <a:pPr algn="ctr"/>
                      <a:endParaRPr lang="ru-RU" sz="10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2015 год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факт</a:t>
                      </a:r>
                      <a:endParaRPr lang="ru-RU" sz="1000" b="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617818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Участие в мероприятиях по охране окружающей среды в границах муниципального образования, за исключением организации и осуществления мероприятий по</a:t>
                      </a:r>
                      <a:r>
                        <a:rPr lang="ru-RU" sz="140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экологическому контролю</a:t>
                      </a:r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  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295,8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295,7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45192"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Итого по охране окружающей среды</a:t>
                      </a:r>
                      <a:endParaRPr lang="ru-RU" sz="14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295,8 </a:t>
                      </a:r>
                      <a:endParaRPr lang="ru-RU" sz="14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295,7 </a:t>
                      </a:r>
                      <a:endParaRPr lang="ru-RU" sz="14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836713"/>
            <a:ext cx="4680520" cy="207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75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76470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Расходы бюджета МО </a:t>
            </a:r>
            <a:r>
              <a:rPr lang="ru-RU" sz="18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г.Петергоф</a:t>
            </a:r>
            <a:r>
              <a:rPr lang="ru-RU" sz="18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по разделу </a:t>
            </a:r>
            <a:r>
              <a:rPr lang="ru-RU" sz="1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ru-RU" sz="1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1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«Образование»</a:t>
            </a:r>
            <a:r>
              <a:rPr lang="ru-RU" sz="16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   </a:t>
            </a:r>
            <a:r>
              <a:rPr lang="ru-RU" sz="1100" b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(</a:t>
            </a:r>
            <a:r>
              <a:rPr lang="ru-RU" sz="1100" b="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тыс.руб</a:t>
            </a:r>
            <a:r>
              <a:rPr lang="ru-RU" sz="1100" b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.)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400600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/>
              <a:t>      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</a:t>
            </a:r>
            <a:endParaRPr lang="ru-RU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880303"/>
              </p:ext>
            </p:extLst>
          </p:nvPr>
        </p:nvGraphicFramePr>
        <p:xfrm>
          <a:off x="323527" y="806298"/>
          <a:ext cx="8496945" cy="574910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969085"/>
                <a:gridCol w="1352993"/>
                <a:gridCol w="1174867"/>
              </a:tblGrid>
              <a:tr h="35512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Наименование  расходов  </a:t>
                      </a:r>
                      <a:endParaRPr lang="ru-RU" sz="12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2015 год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план</a:t>
                      </a:r>
                      <a:endParaRPr lang="ru-RU" sz="12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2015 год</a:t>
                      </a:r>
                    </a:p>
                    <a:p>
                      <a:pPr algn="ctr"/>
                      <a:r>
                        <a:rPr lang="ru-RU" sz="12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факт</a:t>
                      </a:r>
                      <a:endParaRPr lang="ru-RU" sz="1200" b="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420515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Организация дополнительного профессионального образования выборных должностных лиц местного самоуправления МО </a:t>
                      </a:r>
                      <a:r>
                        <a:rPr lang="ru-RU" sz="1200" dirty="0" err="1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г.Петергоф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, членов выборных органов местного самоуправления МО </a:t>
                      </a:r>
                      <a:r>
                        <a:rPr lang="ru-RU" sz="1200" dirty="0" err="1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г.Петергоф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, депутатов Муниципального Совета МО </a:t>
                      </a:r>
                      <a:r>
                        <a:rPr lang="ru-RU" sz="1200" dirty="0" err="1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г.Петергоф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, муниципальных служащих и работников муниципальных казённых учреждений МО </a:t>
                      </a:r>
                      <a:r>
                        <a:rPr lang="ru-RU" sz="1200" dirty="0" err="1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г.Петергоф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350,3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350,2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55622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Проведение работ по военно-патриотическому воспитанию молодежи</a:t>
                      </a:r>
                      <a:r>
                        <a:rPr lang="ru-RU" sz="120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на территории муниципального образования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404,6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404,5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39481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Участие в реализации мер по профилактике дорожно-транспортного травматизма на территории муниципального образования 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550,0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550,0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00154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Организация и проведение досуговых мероприятий для  жителей муниципального образования город Петергоф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5029,0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5028,8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55622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Участие</a:t>
                      </a:r>
                      <a:r>
                        <a:rPr lang="ru-RU" sz="120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в установленном порядке в мероприятиях </a:t>
                      </a:r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по профилактике незаконного потребления наркотических и психотропных веществ, наркомании в Санкт-Петербурге 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539,9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539,9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420515">
                <a:tc>
                  <a:txBody>
                    <a:bodyPr/>
                    <a:lstStyle/>
                    <a:p>
                      <a:pPr algn="just"/>
                      <a:endParaRPr lang="ru-RU" sz="12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r>
                        <a:rPr lang="ru-RU" sz="12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Всего по образованию</a:t>
                      </a:r>
                    </a:p>
                    <a:p>
                      <a:pPr algn="just"/>
                      <a:endParaRPr lang="ru-RU" sz="12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2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2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2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2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6873,8</a:t>
                      </a:r>
                      <a:endParaRPr lang="ru-RU" sz="12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6873,4</a:t>
                      </a:r>
                      <a:endParaRPr lang="ru-RU" sz="12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 descr="C:\Documents and Settings\Home\Local Settings\Temporary Internet Files\Content.IE5\VJ9E1K5X\MC90042826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096145"/>
            <a:ext cx="1531110" cy="145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41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83671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Расходы бюджета МО </a:t>
            </a:r>
            <a:r>
              <a:rPr lang="ru-RU" sz="18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г.Петергоф</a:t>
            </a:r>
            <a:r>
              <a:rPr lang="ru-RU" sz="18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по разделу </a:t>
            </a:r>
            <a:r>
              <a:rPr lang="ru-RU" sz="1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ru-RU" sz="1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1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«Культура, кинематография»   </a:t>
            </a:r>
            <a:r>
              <a:rPr lang="ru-RU" sz="1100" b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(</a:t>
            </a:r>
            <a:r>
              <a:rPr lang="ru-RU" sz="1100" b="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тыс.руб</a:t>
            </a:r>
            <a:r>
              <a:rPr lang="ru-RU" sz="1100" b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.)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400600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/>
              <a:t>      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</a:t>
            </a:r>
            <a:endParaRPr lang="ru-RU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8135548"/>
              </p:ext>
            </p:extLst>
          </p:nvPr>
        </p:nvGraphicFramePr>
        <p:xfrm>
          <a:off x="323528" y="908720"/>
          <a:ext cx="8496945" cy="54559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969085"/>
                <a:gridCol w="1352993"/>
                <a:gridCol w="1174867"/>
              </a:tblGrid>
              <a:tr h="47871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Наименование  расходов  </a:t>
                      </a:r>
                      <a:endParaRPr lang="ru-RU" sz="14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2015 год</a:t>
                      </a: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план</a:t>
                      </a:r>
                      <a:endParaRPr lang="ru-RU" sz="14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2015 год</a:t>
                      </a: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факт</a:t>
                      </a:r>
                      <a:endParaRPr lang="ru-RU" sz="1400" b="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75829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Финансовое обеспечение деятельности муниципального казённого учреждения муниципального образования город Петергоф «Творческое объединение «Школа</a:t>
                      </a:r>
                      <a:r>
                        <a:rPr lang="ru-RU" sz="140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ru-RU" sz="1400" baseline="0" dirty="0" err="1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Канторум</a:t>
                      </a:r>
                      <a:r>
                        <a:rPr lang="ru-RU" sz="140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»</a:t>
                      </a:r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    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11584,6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11584,1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75829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Организация и проведение местных и участие в организации и проведении городских праздничных</a:t>
                      </a:r>
                      <a:r>
                        <a:rPr lang="ru-RU" sz="140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и иных зрелищных мероприятий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7988,0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7987,9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78712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Организация и проведение досуговых мероприятий для жителей муниципального образования город Петергоф 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3384,8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3384,7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7871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Организация и проведение мероприятий по сохранению и развитию местных традиций и обрядов  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1277,1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1277,1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252764"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Всего по культуре </a:t>
                      </a:r>
                    </a:p>
                    <a:p>
                      <a:pPr algn="just"/>
                      <a:endParaRPr lang="ru-RU" sz="14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627785" y="4149080"/>
            <a:ext cx="1944215" cy="1512168"/>
            <a:chOff x="2304" y="1584"/>
            <a:chExt cx="1740" cy="1554"/>
          </a:xfrm>
        </p:grpSpPr>
        <p:sp>
          <p:nvSpPr>
            <p:cNvPr id="6" name="Film"/>
            <p:cNvSpPr>
              <a:spLocks noEditPoints="1" noChangeArrowheads="1"/>
            </p:cNvSpPr>
            <p:nvPr/>
          </p:nvSpPr>
          <p:spPr bwMode="auto">
            <a:xfrm>
              <a:off x="2304" y="1980"/>
              <a:ext cx="726" cy="1158"/>
            </a:xfrm>
            <a:custGeom>
              <a:avLst/>
              <a:gdLst>
                <a:gd name="T0" fmla="*/ 0 w 21600"/>
                <a:gd name="T1" fmla="*/ 0 h 21600"/>
                <a:gd name="T2" fmla="*/ 10800 w 21600"/>
                <a:gd name="T3" fmla="*/ 0 h 21600"/>
                <a:gd name="T4" fmla="*/ 21600 w 21600"/>
                <a:gd name="T5" fmla="*/ 0 h 21600"/>
                <a:gd name="T6" fmla="*/ 21600 w 21600"/>
                <a:gd name="T7" fmla="*/ 10800 h 21600"/>
                <a:gd name="T8" fmla="*/ 21600 w 21600"/>
                <a:gd name="T9" fmla="*/ 21600 h 21600"/>
                <a:gd name="T10" fmla="*/ 10800 w 21600"/>
                <a:gd name="T11" fmla="*/ 21600 h 21600"/>
                <a:gd name="T12" fmla="*/ 0 w 21600"/>
                <a:gd name="T13" fmla="*/ 21600 h 21600"/>
                <a:gd name="T14" fmla="*/ 0 w 21600"/>
                <a:gd name="T15" fmla="*/ 10800 h 21600"/>
                <a:gd name="T16" fmla="*/ 4960 w 21600"/>
                <a:gd name="T17" fmla="*/ 8129 h 21600"/>
                <a:gd name="T18" fmla="*/ 17079 w 21600"/>
                <a:gd name="T19" fmla="*/ 1342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  <a:path w="21600" h="21600" extrusionOk="0">
                  <a:moveTo>
                    <a:pt x="3014" y="21600"/>
                  </a:moveTo>
                  <a:lnTo>
                    <a:pt x="3014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3014" y="21600"/>
                  </a:lnTo>
                  <a:close/>
                </a:path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18586" y="0"/>
                  </a:lnTo>
                  <a:lnTo>
                    <a:pt x="18586" y="21600"/>
                  </a:lnTo>
                  <a:lnTo>
                    <a:pt x="21600" y="21600"/>
                  </a:lnTo>
                  <a:close/>
                </a:path>
                <a:path w="21600" h="21600" extrusionOk="0">
                  <a:moveTo>
                    <a:pt x="6028" y="6574"/>
                  </a:moveTo>
                  <a:lnTo>
                    <a:pt x="15572" y="6574"/>
                  </a:lnTo>
                  <a:lnTo>
                    <a:pt x="16074" y="6574"/>
                  </a:lnTo>
                  <a:lnTo>
                    <a:pt x="16326" y="6457"/>
                  </a:lnTo>
                  <a:lnTo>
                    <a:pt x="16577" y="6339"/>
                  </a:lnTo>
                  <a:lnTo>
                    <a:pt x="16828" y="6222"/>
                  </a:lnTo>
                  <a:lnTo>
                    <a:pt x="17079" y="6222"/>
                  </a:lnTo>
                  <a:lnTo>
                    <a:pt x="17330" y="5987"/>
                  </a:lnTo>
                  <a:lnTo>
                    <a:pt x="17330" y="5870"/>
                  </a:lnTo>
                  <a:lnTo>
                    <a:pt x="17581" y="5635"/>
                  </a:lnTo>
                  <a:lnTo>
                    <a:pt x="17581" y="1526"/>
                  </a:lnTo>
                  <a:lnTo>
                    <a:pt x="17330" y="1291"/>
                  </a:lnTo>
                  <a:lnTo>
                    <a:pt x="17330" y="1174"/>
                  </a:lnTo>
                  <a:lnTo>
                    <a:pt x="17079" y="1057"/>
                  </a:lnTo>
                  <a:lnTo>
                    <a:pt x="16828" y="939"/>
                  </a:lnTo>
                  <a:lnTo>
                    <a:pt x="16577" y="822"/>
                  </a:lnTo>
                  <a:lnTo>
                    <a:pt x="16326" y="704"/>
                  </a:lnTo>
                  <a:lnTo>
                    <a:pt x="16074" y="704"/>
                  </a:lnTo>
                  <a:lnTo>
                    <a:pt x="15572" y="587"/>
                  </a:lnTo>
                  <a:lnTo>
                    <a:pt x="6028" y="587"/>
                  </a:lnTo>
                  <a:lnTo>
                    <a:pt x="5526" y="704"/>
                  </a:lnTo>
                  <a:lnTo>
                    <a:pt x="5274" y="704"/>
                  </a:lnTo>
                  <a:lnTo>
                    <a:pt x="5023" y="822"/>
                  </a:lnTo>
                  <a:lnTo>
                    <a:pt x="4772" y="939"/>
                  </a:lnTo>
                  <a:lnTo>
                    <a:pt x="4521" y="1057"/>
                  </a:lnTo>
                  <a:lnTo>
                    <a:pt x="4270" y="1174"/>
                  </a:lnTo>
                  <a:lnTo>
                    <a:pt x="4270" y="1291"/>
                  </a:lnTo>
                  <a:lnTo>
                    <a:pt x="4019" y="1526"/>
                  </a:lnTo>
                  <a:lnTo>
                    <a:pt x="4019" y="5635"/>
                  </a:lnTo>
                  <a:lnTo>
                    <a:pt x="4270" y="5870"/>
                  </a:lnTo>
                  <a:lnTo>
                    <a:pt x="4270" y="5987"/>
                  </a:lnTo>
                  <a:lnTo>
                    <a:pt x="4521" y="6222"/>
                  </a:lnTo>
                  <a:lnTo>
                    <a:pt x="4772" y="6222"/>
                  </a:lnTo>
                  <a:lnTo>
                    <a:pt x="5023" y="6339"/>
                  </a:lnTo>
                  <a:lnTo>
                    <a:pt x="5274" y="6457"/>
                  </a:lnTo>
                  <a:lnTo>
                    <a:pt x="5526" y="6574"/>
                  </a:lnTo>
                  <a:lnTo>
                    <a:pt x="6028" y="6574"/>
                  </a:lnTo>
                  <a:close/>
                </a:path>
                <a:path w="21600" h="21600" extrusionOk="0">
                  <a:moveTo>
                    <a:pt x="6028" y="13617"/>
                  </a:moveTo>
                  <a:lnTo>
                    <a:pt x="15572" y="13617"/>
                  </a:lnTo>
                  <a:lnTo>
                    <a:pt x="16074" y="13617"/>
                  </a:lnTo>
                  <a:lnTo>
                    <a:pt x="16326" y="13617"/>
                  </a:lnTo>
                  <a:lnTo>
                    <a:pt x="16577" y="13500"/>
                  </a:lnTo>
                  <a:lnTo>
                    <a:pt x="16828" y="13383"/>
                  </a:lnTo>
                  <a:lnTo>
                    <a:pt x="17079" y="13265"/>
                  </a:lnTo>
                  <a:lnTo>
                    <a:pt x="17330" y="13148"/>
                  </a:lnTo>
                  <a:lnTo>
                    <a:pt x="17330" y="12913"/>
                  </a:lnTo>
                  <a:lnTo>
                    <a:pt x="17581" y="12796"/>
                  </a:lnTo>
                  <a:lnTo>
                    <a:pt x="17581" y="8687"/>
                  </a:lnTo>
                  <a:lnTo>
                    <a:pt x="17330" y="8452"/>
                  </a:lnTo>
                  <a:lnTo>
                    <a:pt x="17330" y="8335"/>
                  </a:lnTo>
                  <a:lnTo>
                    <a:pt x="17079" y="8217"/>
                  </a:lnTo>
                  <a:lnTo>
                    <a:pt x="16828" y="7983"/>
                  </a:lnTo>
                  <a:lnTo>
                    <a:pt x="16577" y="7983"/>
                  </a:lnTo>
                  <a:lnTo>
                    <a:pt x="16326" y="7865"/>
                  </a:lnTo>
                  <a:lnTo>
                    <a:pt x="16074" y="7865"/>
                  </a:lnTo>
                  <a:lnTo>
                    <a:pt x="15572" y="7748"/>
                  </a:lnTo>
                  <a:lnTo>
                    <a:pt x="6028" y="7748"/>
                  </a:lnTo>
                  <a:lnTo>
                    <a:pt x="5526" y="7865"/>
                  </a:lnTo>
                  <a:lnTo>
                    <a:pt x="5274" y="7865"/>
                  </a:lnTo>
                  <a:lnTo>
                    <a:pt x="5023" y="7983"/>
                  </a:lnTo>
                  <a:lnTo>
                    <a:pt x="4772" y="7983"/>
                  </a:lnTo>
                  <a:lnTo>
                    <a:pt x="4521" y="8217"/>
                  </a:lnTo>
                  <a:lnTo>
                    <a:pt x="4270" y="8335"/>
                  </a:lnTo>
                  <a:lnTo>
                    <a:pt x="4270" y="8452"/>
                  </a:lnTo>
                  <a:lnTo>
                    <a:pt x="4019" y="8687"/>
                  </a:lnTo>
                  <a:lnTo>
                    <a:pt x="4019" y="12796"/>
                  </a:lnTo>
                  <a:lnTo>
                    <a:pt x="4270" y="12913"/>
                  </a:lnTo>
                  <a:lnTo>
                    <a:pt x="4270" y="13148"/>
                  </a:lnTo>
                  <a:lnTo>
                    <a:pt x="4521" y="13265"/>
                  </a:lnTo>
                  <a:lnTo>
                    <a:pt x="4772" y="13383"/>
                  </a:lnTo>
                  <a:lnTo>
                    <a:pt x="5023" y="13500"/>
                  </a:lnTo>
                  <a:lnTo>
                    <a:pt x="5274" y="13617"/>
                  </a:lnTo>
                  <a:lnTo>
                    <a:pt x="5526" y="13617"/>
                  </a:lnTo>
                  <a:lnTo>
                    <a:pt x="6028" y="13617"/>
                  </a:lnTo>
                  <a:close/>
                </a:path>
                <a:path w="21600" h="21600" extrusionOk="0">
                  <a:moveTo>
                    <a:pt x="6028" y="20778"/>
                  </a:moveTo>
                  <a:lnTo>
                    <a:pt x="15572" y="20778"/>
                  </a:lnTo>
                  <a:lnTo>
                    <a:pt x="16074" y="20778"/>
                  </a:lnTo>
                  <a:lnTo>
                    <a:pt x="16326" y="20661"/>
                  </a:lnTo>
                  <a:lnTo>
                    <a:pt x="16577" y="20661"/>
                  </a:lnTo>
                  <a:lnTo>
                    <a:pt x="16828" y="20543"/>
                  </a:lnTo>
                  <a:lnTo>
                    <a:pt x="17079" y="20426"/>
                  </a:lnTo>
                  <a:lnTo>
                    <a:pt x="17330" y="20309"/>
                  </a:lnTo>
                  <a:lnTo>
                    <a:pt x="17330" y="20074"/>
                  </a:lnTo>
                  <a:lnTo>
                    <a:pt x="17581" y="19957"/>
                  </a:lnTo>
                  <a:lnTo>
                    <a:pt x="17581" y="15730"/>
                  </a:lnTo>
                  <a:lnTo>
                    <a:pt x="17330" y="15613"/>
                  </a:lnTo>
                  <a:lnTo>
                    <a:pt x="17330" y="15378"/>
                  </a:lnTo>
                  <a:lnTo>
                    <a:pt x="17079" y="15378"/>
                  </a:lnTo>
                  <a:lnTo>
                    <a:pt x="16828" y="15143"/>
                  </a:lnTo>
                  <a:lnTo>
                    <a:pt x="16577" y="15026"/>
                  </a:lnTo>
                  <a:lnTo>
                    <a:pt x="16326" y="15026"/>
                  </a:lnTo>
                  <a:lnTo>
                    <a:pt x="16074" y="15026"/>
                  </a:lnTo>
                  <a:lnTo>
                    <a:pt x="15572" y="14909"/>
                  </a:lnTo>
                  <a:lnTo>
                    <a:pt x="6028" y="14909"/>
                  </a:lnTo>
                  <a:lnTo>
                    <a:pt x="5526" y="15026"/>
                  </a:lnTo>
                  <a:lnTo>
                    <a:pt x="5274" y="15026"/>
                  </a:lnTo>
                  <a:lnTo>
                    <a:pt x="5023" y="15026"/>
                  </a:lnTo>
                  <a:lnTo>
                    <a:pt x="4772" y="15143"/>
                  </a:lnTo>
                  <a:lnTo>
                    <a:pt x="4521" y="15378"/>
                  </a:lnTo>
                  <a:lnTo>
                    <a:pt x="4270" y="15378"/>
                  </a:lnTo>
                  <a:lnTo>
                    <a:pt x="4270" y="15613"/>
                  </a:lnTo>
                  <a:lnTo>
                    <a:pt x="4019" y="15730"/>
                  </a:lnTo>
                  <a:lnTo>
                    <a:pt x="4019" y="19957"/>
                  </a:lnTo>
                  <a:lnTo>
                    <a:pt x="4270" y="20074"/>
                  </a:lnTo>
                  <a:lnTo>
                    <a:pt x="4270" y="20309"/>
                  </a:lnTo>
                  <a:lnTo>
                    <a:pt x="4521" y="20426"/>
                  </a:lnTo>
                  <a:lnTo>
                    <a:pt x="4772" y="20543"/>
                  </a:lnTo>
                  <a:lnTo>
                    <a:pt x="5023" y="20661"/>
                  </a:lnTo>
                  <a:lnTo>
                    <a:pt x="5274" y="20661"/>
                  </a:lnTo>
                  <a:lnTo>
                    <a:pt x="5526" y="20778"/>
                  </a:lnTo>
                  <a:lnTo>
                    <a:pt x="6028" y="20778"/>
                  </a:lnTo>
                  <a:close/>
                </a:path>
                <a:path w="21600" h="21600" extrusionOk="0">
                  <a:moveTo>
                    <a:pt x="753" y="1291"/>
                  </a:moveTo>
                  <a:lnTo>
                    <a:pt x="2260" y="1291"/>
                  </a:lnTo>
                  <a:lnTo>
                    <a:pt x="2260" y="235"/>
                  </a:lnTo>
                  <a:lnTo>
                    <a:pt x="753" y="235"/>
                  </a:lnTo>
                  <a:lnTo>
                    <a:pt x="753" y="1291"/>
                  </a:lnTo>
                  <a:close/>
                </a:path>
                <a:path w="21600" h="21600" extrusionOk="0">
                  <a:moveTo>
                    <a:pt x="753" y="2700"/>
                  </a:moveTo>
                  <a:lnTo>
                    <a:pt x="2260" y="2700"/>
                  </a:lnTo>
                  <a:lnTo>
                    <a:pt x="2260" y="1643"/>
                  </a:lnTo>
                  <a:lnTo>
                    <a:pt x="753" y="1643"/>
                  </a:lnTo>
                  <a:lnTo>
                    <a:pt x="753" y="2700"/>
                  </a:lnTo>
                  <a:close/>
                </a:path>
                <a:path w="21600" h="21600" extrusionOk="0">
                  <a:moveTo>
                    <a:pt x="753" y="4109"/>
                  </a:moveTo>
                  <a:lnTo>
                    <a:pt x="2260" y="4109"/>
                  </a:lnTo>
                  <a:lnTo>
                    <a:pt x="2260" y="3052"/>
                  </a:lnTo>
                  <a:lnTo>
                    <a:pt x="753" y="3052"/>
                  </a:lnTo>
                  <a:lnTo>
                    <a:pt x="753" y="4109"/>
                  </a:lnTo>
                  <a:close/>
                </a:path>
                <a:path w="21600" h="21600" extrusionOk="0">
                  <a:moveTo>
                    <a:pt x="753" y="5517"/>
                  </a:moveTo>
                  <a:lnTo>
                    <a:pt x="2260" y="5517"/>
                  </a:lnTo>
                  <a:lnTo>
                    <a:pt x="2260" y="4461"/>
                  </a:lnTo>
                  <a:lnTo>
                    <a:pt x="753" y="4461"/>
                  </a:lnTo>
                  <a:lnTo>
                    <a:pt x="753" y="5517"/>
                  </a:lnTo>
                  <a:close/>
                </a:path>
                <a:path w="21600" h="21600" extrusionOk="0">
                  <a:moveTo>
                    <a:pt x="753" y="6926"/>
                  </a:moveTo>
                  <a:lnTo>
                    <a:pt x="2260" y="6926"/>
                  </a:lnTo>
                  <a:lnTo>
                    <a:pt x="2260" y="5870"/>
                  </a:lnTo>
                  <a:lnTo>
                    <a:pt x="753" y="5870"/>
                  </a:lnTo>
                  <a:lnTo>
                    <a:pt x="753" y="6926"/>
                  </a:lnTo>
                  <a:close/>
                </a:path>
                <a:path w="21600" h="21600" extrusionOk="0">
                  <a:moveTo>
                    <a:pt x="753" y="8335"/>
                  </a:moveTo>
                  <a:lnTo>
                    <a:pt x="2260" y="8335"/>
                  </a:lnTo>
                  <a:lnTo>
                    <a:pt x="2260" y="7278"/>
                  </a:lnTo>
                  <a:lnTo>
                    <a:pt x="753" y="7278"/>
                  </a:lnTo>
                  <a:lnTo>
                    <a:pt x="753" y="8335"/>
                  </a:lnTo>
                  <a:close/>
                </a:path>
                <a:path w="21600" h="21600" extrusionOk="0">
                  <a:moveTo>
                    <a:pt x="753" y="9743"/>
                  </a:moveTo>
                  <a:lnTo>
                    <a:pt x="2260" y="9743"/>
                  </a:lnTo>
                  <a:lnTo>
                    <a:pt x="2260" y="8687"/>
                  </a:lnTo>
                  <a:lnTo>
                    <a:pt x="753" y="8687"/>
                  </a:lnTo>
                  <a:lnTo>
                    <a:pt x="753" y="9743"/>
                  </a:lnTo>
                  <a:close/>
                </a:path>
                <a:path w="21600" h="21600" extrusionOk="0">
                  <a:moveTo>
                    <a:pt x="753" y="11152"/>
                  </a:moveTo>
                  <a:lnTo>
                    <a:pt x="2260" y="11152"/>
                  </a:lnTo>
                  <a:lnTo>
                    <a:pt x="2260" y="10096"/>
                  </a:lnTo>
                  <a:lnTo>
                    <a:pt x="753" y="10096"/>
                  </a:lnTo>
                  <a:lnTo>
                    <a:pt x="753" y="11152"/>
                  </a:lnTo>
                  <a:close/>
                </a:path>
                <a:path w="21600" h="21600" extrusionOk="0">
                  <a:moveTo>
                    <a:pt x="753" y="12561"/>
                  </a:moveTo>
                  <a:lnTo>
                    <a:pt x="2260" y="12561"/>
                  </a:lnTo>
                  <a:lnTo>
                    <a:pt x="2260" y="11504"/>
                  </a:lnTo>
                  <a:lnTo>
                    <a:pt x="753" y="11504"/>
                  </a:lnTo>
                  <a:lnTo>
                    <a:pt x="753" y="12561"/>
                  </a:lnTo>
                  <a:close/>
                </a:path>
                <a:path w="21600" h="21600" extrusionOk="0">
                  <a:moveTo>
                    <a:pt x="753" y="13970"/>
                  </a:moveTo>
                  <a:lnTo>
                    <a:pt x="2260" y="13970"/>
                  </a:lnTo>
                  <a:lnTo>
                    <a:pt x="2260" y="12913"/>
                  </a:lnTo>
                  <a:lnTo>
                    <a:pt x="753" y="12913"/>
                  </a:lnTo>
                  <a:lnTo>
                    <a:pt x="753" y="13970"/>
                  </a:lnTo>
                  <a:close/>
                </a:path>
                <a:path w="21600" h="21600" extrusionOk="0">
                  <a:moveTo>
                    <a:pt x="753" y="15378"/>
                  </a:moveTo>
                  <a:lnTo>
                    <a:pt x="2260" y="15378"/>
                  </a:lnTo>
                  <a:lnTo>
                    <a:pt x="2260" y="14322"/>
                  </a:lnTo>
                  <a:lnTo>
                    <a:pt x="753" y="14322"/>
                  </a:lnTo>
                  <a:lnTo>
                    <a:pt x="753" y="15378"/>
                  </a:lnTo>
                  <a:close/>
                </a:path>
                <a:path w="21600" h="21600" extrusionOk="0">
                  <a:moveTo>
                    <a:pt x="753" y="16787"/>
                  </a:moveTo>
                  <a:lnTo>
                    <a:pt x="2260" y="16787"/>
                  </a:lnTo>
                  <a:lnTo>
                    <a:pt x="2260" y="15730"/>
                  </a:lnTo>
                  <a:lnTo>
                    <a:pt x="753" y="15730"/>
                  </a:lnTo>
                  <a:lnTo>
                    <a:pt x="753" y="16787"/>
                  </a:lnTo>
                  <a:close/>
                </a:path>
                <a:path w="21600" h="21600" extrusionOk="0">
                  <a:moveTo>
                    <a:pt x="753" y="18196"/>
                  </a:moveTo>
                  <a:lnTo>
                    <a:pt x="2260" y="18196"/>
                  </a:lnTo>
                  <a:lnTo>
                    <a:pt x="2260" y="17139"/>
                  </a:lnTo>
                  <a:lnTo>
                    <a:pt x="753" y="17139"/>
                  </a:lnTo>
                  <a:lnTo>
                    <a:pt x="753" y="18196"/>
                  </a:lnTo>
                  <a:close/>
                </a:path>
                <a:path w="21600" h="21600" extrusionOk="0">
                  <a:moveTo>
                    <a:pt x="753" y="19604"/>
                  </a:moveTo>
                  <a:lnTo>
                    <a:pt x="2260" y="19604"/>
                  </a:lnTo>
                  <a:lnTo>
                    <a:pt x="2260" y="18548"/>
                  </a:lnTo>
                  <a:lnTo>
                    <a:pt x="753" y="18548"/>
                  </a:lnTo>
                  <a:lnTo>
                    <a:pt x="753" y="19604"/>
                  </a:lnTo>
                  <a:close/>
                </a:path>
                <a:path w="21600" h="21600" extrusionOk="0">
                  <a:moveTo>
                    <a:pt x="753" y="21013"/>
                  </a:moveTo>
                  <a:lnTo>
                    <a:pt x="2260" y="21013"/>
                  </a:lnTo>
                  <a:lnTo>
                    <a:pt x="2260" y="19957"/>
                  </a:lnTo>
                  <a:lnTo>
                    <a:pt x="753" y="19957"/>
                  </a:lnTo>
                  <a:lnTo>
                    <a:pt x="753" y="21013"/>
                  </a:lnTo>
                  <a:close/>
                </a:path>
                <a:path w="21600" h="21600" extrusionOk="0">
                  <a:moveTo>
                    <a:pt x="19340" y="1409"/>
                  </a:moveTo>
                  <a:lnTo>
                    <a:pt x="20595" y="1409"/>
                  </a:lnTo>
                  <a:lnTo>
                    <a:pt x="20595" y="352"/>
                  </a:lnTo>
                  <a:lnTo>
                    <a:pt x="19340" y="352"/>
                  </a:lnTo>
                  <a:lnTo>
                    <a:pt x="19340" y="1409"/>
                  </a:lnTo>
                  <a:close/>
                </a:path>
                <a:path w="21600" h="21600" extrusionOk="0">
                  <a:moveTo>
                    <a:pt x="19340" y="2700"/>
                  </a:moveTo>
                  <a:lnTo>
                    <a:pt x="20595" y="2700"/>
                  </a:lnTo>
                  <a:lnTo>
                    <a:pt x="20595" y="1643"/>
                  </a:lnTo>
                  <a:lnTo>
                    <a:pt x="19340" y="1643"/>
                  </a:lnTo>
                  <a:lnTo>
                    <a:pt x="19340" y="2700"/>
                  </a:lnTo>
                  <a:close/>
                </a:path>
                <a:path w="21600" h="21600" extrusionOk="0">
                  <a:moveTo>
                    <a:pt x="19340" y="4109"/>
                  </a:moveTo>
                  <a:lnTo>
                    <a:pt x="20595" y="4109"/>
                  </a:lnTo>
                  <a:lnTo>
                    <a:pt x="20595" y="3052"/>
                  </a:lnTo>
                  <a:lnTo>
                    <a:pt x="19340" y="3052"/>
                  </a:lnTo>
                  <a:lnTo>
                    <a:pt x="19340" y="4109"/>
                  </a:lnTo>
                  <a:close/>
                </a:path>
                <a:path w="21600" h="21600" extrusionOk="0">
                  <a:moveTo>
                    <a:pt x="19340" y="5517"/>
                  </a:moveTo>
                  <a:lnTo>
                    <a:pt x="20595" y="5517"/>
                  </a:lnTo>
                  <a:lnTo>
                    <a:pt x="20595" y="4461"/>
                  </a:lnTo>
                  <a:lnTo>
                    <a:pt x="19340" y="4461"/>
                  </a:lnTo>
                  <a:lnTo>
                    <a:pt x="19340" y="5517"/>
                  </a:lnTo>
                  <a:close/>
                </a:path>
                <a:path w="21600" h="21600" extrusionOk="0">
                  <a:moveTo>
                    <a:pt x="19340" y="6926"/>
                  </a:moveTo>
                  <a:lnTo>
                    <a:pt x="20595" y="6926"/>
                  </a:lnTo>
                  <a:lnTo>
                    <a:pt x="20595" y="5870"/>
                  </a:lnTo>
                  <a:lnTo>
                    <a:pt x="19340" y="5870"/>
                  </a:lnTo>
                  <a:lnTo>
                    <a:pt x="19340" y="6926"/>
                  </a:lnTo>
                  <a:close/>
                </a:path>
                <a:path w="21600" h="21600" extrusionOk="0">
                  <a:moveTo>
                    <a:pt x="19340" y="8335"/>
                  </a:moveTo>
                  <a:lnTo>
                    <a:pt x="20595" y="8335"/>
                  </a:lnTo>
                  <a:lnTo>
                    <a:pt x="20595" y="7278"/>
                  </a:lnTo>
                  <a:lnTo>
                    <a:pt x="19340" y="7278"/>
                  </a:lnTo>
                  <a:lnTo>
                    <a:pt x="19340" y="8335"/>
                  </a:lnTo>
                  <a:close/>
                </a:path>
                <a:path w="21600" h="21600" extrusionOk="0">
                  <a:moveTo>
                    <a:pt x="19340" y="9743"/>
                  </a:moveTo>
                  <a:lnTo>
                    <a:pt x="20595" y="9743"/>
                  </a:lnTo>
                  <a:lnTo>
                    <a:pt x="20595" y="8687"/>
                  </a:lnTo>
                  <a:lnTo>
                    <a:pt x="19340" y="8687"/>
                  </a:lnTo>
                  <a:lnTo>
                    <a:pt x="19340" y="9743"/>
                  </a:lnTo>
                  <a:close/>
                </a:path>
                <a:path w="21600" h="21600" extrusionOk="0">
                  <a:moveTo>
                    <a:pt x="19340" y="11152"/>
                  </a:moveTo>
                  <a:lnTo>
                    <a:pt x="20595" y="11152"/>
                  </a:lnTo>
                  <a:lnTo>
                    <a:pt x="20595" y="10096"/>
                  </a:lnTo>
                  <a:lnTo>
                    <a:pt x="19340" y="10096"/>
                  </a:lnTo>
                  <a:lnTo>
                    <a:pt x="19340" y="11152"/>
                  </a:lnTo>
                  <a:close/>
                </a:path>
                <a:path w="21600" h="21600" extrusionOk="0">
                  <a:moveTo>
                    <a:pt x="19340" y="12561"/>
                  </a:moveTo>
                  <a:lnTo>
                    <a:pt x="20595" y="12561"/>
                  </a:lnTo>
                  <a:lnTo>
                    <a:pt x="20595" y="11504"/>
                  </a:lnTo>
                  <a:lnTo>
                    <a:pt x="19340" y="11504"/>
                  </a:lnTo>
                  <a:lnTo>
                    <a:pt x="19340" y="12561"/>
                  </a:lnTo>
                  <a:close/>
                </a:path>
                <a:path w="21600" h="21600" extrusionOk="0">
                  <a:moveTo>
                    <a:pt x="19340" y="13970"/>
                  </a:moveTo>
                  <a:lnTo>
                    <a:pt x="20595" y="13970"/>
                  </a:lnTo>
                  <a:lnTo>
                    <a:pt x="20595" y="12913"/>
                  </a:lnTo>
                  <a:lnTo>
                    <a:pt x="19340" y="12913"/>
                  </a:lnTo>
                  <a:lnTo>
                    <a:pt x="19340" y="13970"/>
                  </a:lnTo>
                  <a:close/>
                </a:path>
                <a:path w="21600" h="21600" extrusionOk="0">
                  <a:moveTo>
                    <a:pt x="19340" y="15378"/>
                  </a:moveTo>
                  <a:lnTo>
                    <a:pt x="20595" y="15378"/>
                  </a:lnTo>
                  <a:lnTo>
                    <a:pt x="20595" y="14322"/>
                  </a:lnTo>
                  <a:lnTo>
                    <a:pt x="19340" y="14322"/>
                  </a:lnTo>
                  <a:lnTo>
                    <a:pt x="19340" y="15378"/>
                  </a:lnTo>
                  <a:close/>
                </a:path>
                <a:path w="21600" h="21600" extrusionOk="0">
                  <a:moveTo>
                    <a:pt x="19340" y="16787"/>
                  </a:moveTo>
                  <a:lnTo>
                    <a:pt x="20595" y="16787"/>
                  </a:lnTo>
                  <a:lnTo>
                    <a:pt x="20595" y="15730"/>
                  </a:lnTo>
                  <a:lnTo>
                    <a:pt x="19340" y="15730"/>
                  </a:lnTo>
                  <a:lnTo>
                    <a:pt x="19340" y="16787"/>
                  </a:lnTo>
                  <a:close/>
                </a:path>
                <a:path w="21600" h="21600" extrusionOk="0">
                  <a:moveTo>
                    <a:pt x="19340" y="18196"/>
                  </a:moveTo>
                  <a:lnTo>
                    <a:pt x="20595" y="18196"/>
                  </a:lnTo>
                  <a:lnTo>
                    <a:pt x="20595" y="17139"/>
                  </a:lnTo>
                  <a:lnTo>
                    <a:pt x="19340" y="17139"/>
                  </a:lnTo>
                  <a:lnTo>
                    <a:pt x="19340" y="18196"/>
                  </a:lnTo>
                  <a:close/>
                </a:path>
                <a:path w="21600" h="21600" extrusionOk="0">
                  <a:moveTo>
                    <a:pt x="19340" y="19604"/>
                  </a:moveTo>
                  <a:lnTo>
                    <a:pt x="20595" y="19604"/>
                  </a:lnTo>
                  <a:lnTo>
                    <a:pt x="20595" y="18548"/>
                  </a:lnTo>
                  <a:lnTo>
                    <a:pt x="19340" y="18548"/>
                  </a:lnTo>
                  <a:lnTo>
                    <a:pt x="19340" y="19604"/>
                  </a:lnTo>
                  <a:close/>
                </a:path>
                <a:path w="21600" h="21600" extrusionOk="0">
                  <a:moveTo>
                    <a:pt x="19340" y="21013"/>
                  </a:moveTo>
                  <a:lnTo>
                    <a:pt x="20595" y="21013"/>
                  </a:lnTo>
                  <a:lnTo>
                    <a:pt x="20595" y="19957"/>
                  </a:lnTo>
                  <a:lnTo>
                    <a:pt x="19340" y="19957"/>
                  </a:lnTo>
                  <a:lnTo>
                    <a:pt x="19340" y="21013"/>
                  </a:lnTo>
                  <a:close/>
                </a:path>
              </a:pathLst>
            </a:custGeom>
            <a:solidFill>
              <a:srgbClr val="CC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Sound"/>
            <p:cNvSpPr>
              <a:spLocks noEditPoints="1" noChangeArrowheads="1"/>
            </p:cNvSpPr>
            <p:nvPr/>
          </p:nvSpPr>
          <p:spPr bwMode="auto">
            <a:xfrm>
              <a:off x="2724" y="1584"/>
              <a:ext cx="1008" cy="768"/>
            </a:xfrm>
            <a:custGeom>
              <a:avLst/>
              <a:gdLst>
                <a:gd name="T0" fmla="*/ 11164 w 21600"/>
                <a:gd name="T1" fmla="*/ 21159 h 21600"/>
                <a:gd name="T2" fmla="*/ 11164 w 21600"/>
                <a:gd name="T3" fmla="*/ 0 h 21600"/>
                <a:gd name="T4" fmla="*/ 0 w 21600"/>
                <a:gd name="T5" fmla="*/ 10800 h 21600"/>
                <a:gd name="T6" fmla="*/ 21600 w 21600"/>
                <a:gd name="T7" fmla="*/ 10800 h 21600"/>
                <a:gd name="T8" fmla="*/ 242 w 21600"/>
                <a:gd name="T9" fmla="*/ 7604 h 21600"/>
                <a:gd name="T10" fmla="*/ 10760 w 21600"/>
                <a:gd name="T11" fmla="*/ 1355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7273"/>
                  </a:moveTo>
                  <a:lnTo>
                    <a:pt x="5824" y="7273"/>
                  </a:lnTo>
                  <a:lnTo>
                    <a:pt x="11164" y="0"/>
                  </a:lnTo>
                  <a:lnTo>
                    <a:pt x="11164" y="21159"/>
                  </a:lnTo>
                  <a:lnTo>
                    <a:pt x="5824" y="13885"/>
                  </a:lnTo>
                  <a:lnTo>
                    <a:pt x="0" y="13885"/>
                  </a:lnTo>
                  <a:lnTo>
                    <a:pt x="0" y="7273"/>
                  </a:lnTo>
                  <a:close/>
                </a:path>
                <a:path w="21600" h="21600">
                  <a:moveTo>
                    <a:pt x="13024" y="7273"/>
                  </a:moveTo>
                  <a:lnTo>
                    <a:pt x="13591" y="6722"/>
                  </a:lnTo>
                  <a:lnTo>
                    <a:pt x="13833" y="7548"/>
                  </a:lnTo>
                  <a:lnTo>
                    <a:pt x="14076" y="8485"/>
                  </a:lnTo>
                  <a:lnTo>
                    <a:pt x="14157" y="9367"/>
                  </a:lnTo>
                  <a:lnTo>
                    <a:pt x="14197" y="10524"/>
                  </a:lnTo>
                  <a:lnTo>
                    <a:pt x="14197" y="11406"/>
                  </a:lnTo>
                  <a:lnTo>
                    <a:pt x="14116" y="12012"/>
                  </a:lnTo>
                  <a:lnTo>
                    <a:pt x="13995" y="12728"/>
                  </a:lnTo>
                  <a:lnTo>
                    <a:pt x="13833" y="13444"/>
                  </a:lnTo>
                  <a:lnTo>
                    <a:pt x="13712" y="14106"/>
                  </a:lnTo>
                  <a:lnTo>
                    <a:pt x="13591" y="14546"/>
                  </a:lnTo>
                  <a:lnTo>
                    <a:pt x="13065" y="13885"/>
                  </a:lnTo>
                  <a:lnTo>
                    <a:pt x="13307" y="12893"/>
                  </a:lnTo>
                  <a:lnTo>
                    <a:pt x="13469" y="11791"/>
                  </a:lnTo>
                  <a:lnTo>
                    <a:pt x="13550" y="10910"/>
                  </a:lnTo>
                  <a:lnTo>
                    <a:pt x="13591" y="10138"/>
                  </a:lnTo>
                  <a:lnTo>
                    <a:pt x="13469" y="9367"/>
                  </a:lnTo>
                  <a:lnTo>
                    <a:pt x="13388" y="8595"/>
                  </a:lnTo>
                  <a:lnTo>
                    <a:pt x="13267" y="7934"/>
                  </a:lnTo>
                  <a:lnTo>
                    <a:pt x="13024" y="7273"/>
                  </a:lnTo>
                  <a:close/>
                </a:path>
                <a:path w="21600" h="21600">
                  <a:moveTo>
                    <a:pt x="16382" y="3967"/>
                  </a:moveTo>
                  <a:lnTo>
                    <a:pt x="16786" y="5179"/>
                  </a:lnTo>
                  <a:lnTo>
                    <a:pt x="17150" y="6612"/>
                  </a:lnTo>
                  <a:lnTo>
                    <a:pt x="17474" y="8651"/>
                  </a:lnTo>
                  <a:lnTo>
                    <a:pt x="17595" y="9753"/>
                  </a:lnTo>
                  <a:lnTo>
                    <a:pt x="17635" y="12012"/>
                  </a:lnTo>
                  <a:lnTo>
                    <a:pt x="17393" y="13665"/>
                  </a:lnTo>
                  <a:lnTo>
                    <a:pt x="17150" y="15208"/>
                  </a:lnTo>
                  <a:lnTo>
                    <a:pt x="16786" y="16310"/>
                  </a:lnTo>
                  <a:lnTo>
                    <a:pt x="16341" y="17687"/>
                  </a:lnTo>
                  <a:lnTo>
                    <a:pt x="15815" y="17081"/>
                  </a:lnTo>
                  <a:lnTo>
                    <a:pt x="16503" y="14602"/>
                  </a:lnTo>
                  <a:lnTo>
                    <a:pt x="16786" y="13169"/>
                  </a:lnTo>
                  <a:lnTo>
                    <a:pt x="16867" y="12012"/>
                  </a:lnTo>
                  <a:lnTo>
                    <a:pt x="16867" y="9642"/>
                  </a:lnTo>
                  <a:lnTo>
                    <a:pt x="16705" y="7989"/>
                  </a:lnTo>
                  <a:lnTo>
                    <a:pt x="16422" y="6612"/>
                  </a:lnTo>
                  <a:lnTo>
                    <a:pt x="16220" y="5675"/>
                  </a:lnTo>
                  <a:lnTo>
                    <a:pt x="15856" y="4518"/>
                  </a:lnTo>
                  <a:lnTo>
                    <a:pt x="16382" y="3967"/>
                  </a:lnTo>
                  <a:close/>
                </a:path>
                <a:path w="21600" h="21600">
                  <a:moveTo>
                    <a:pt x="18889" y="1377"/>
                  </a:moveTo>
                  <a:lnTo>
                    <a:pt x="19415" y="826"/>
                  </a:lnTo>
                  <a:lnTo>
                    <a:pt x="20194" y="2576"/>
                  </a:lnTo>
                  <a:lnTo>
                    <a:pt x="20831" y="4683"/>
                  </a:lnTo>
                  <a:lnTo>
                    <a:pt x="21357" y="7204"/>
                  </a:lnTo>
                  <a:lnTo>
                    <a:pt x="21650" y="9450"/>
                  </a:lnTo>
                  <a:lnTo>
                    <a:pt x="21600" y="12301"/>
                  </a:lnTo>
                  <a:lnTo>
                    <a:pt x="21215" y="15938"/>
                  </a:lnTo>
                  <a:lnTo>
                    <a:pt x="20629" y="18348"/>
                  </a:lnTo>
                  <a:lnTo>
                    <a:pt x="19415" y="21655"/>
                  </a:lnTo>
                  <a:lnTo>
                    <a:pt x="18889" y="21159"/>
                  </a:lnTo>
                  <a:lnTo>
                    <a:pt x="19901" y="18404"/>
                  </a:lnTo>
                  <a:lnTo>
                    <a:pt x="20467" y="15593"/>
                  </a:lnTo>
                  <a:lnTo>
                    <a:pt x="20791" y="12342"/>
                  </a:lnTo>
                  <a:lnTo>
                    <a:pt x="20871" y="9532"/>
                  </a:lnTo>
                  <a:lnTo>
                    <a:pt x="20629" y="7411"/>
                  </a:lnTo>
                  <a:lnTo>
                    <a:pt x="20062" y="4628"/>
                  </a:lnTo>
                  <a:lnTo>
                    <a:pt x="19415" y="2810"/>
                  </a:lnTo>
                  <a:lnTo>
                    <a:pt x="18889" y="1377"/>
                  </a:lnTo>
                  <a:close/>
                </a:path>
              </a:pathLst>
            </a:custGeom>
            <a:solidFill>
              <a:srgbClr val="CC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Photo"/>
            <p:cNvSpPr>
              <a:spLocks noEditPoints="1" noChangeArrowheads="1"/>
            </p:cNvSpPr>
            <p:nvPr/>
          </p:nvSpPr>
          <p:spPr bwMode="auto">
            <a:xfrm>
              <a:off x="3108" y="2040"/>
              <a:ext cx="936" cy="696"/>
            </a:xfrm>
            <a:custGeom>
              <a:avLst/>
              <a:gdLst>
                <a:gd name="T0" fmla="*/ 0 w 21600"/>
                <a:gd name="T1" fmla="*/ 3085 h 21600"/>
                <a:gd name="T2" fmla="*/ 10800 w 21600"/>
                <a:gd name="T3" fmla="*/ 0 h 21600"/>
                <a:gd name="T4" fmla="*/ 21600 w 21600"/>
                <a:gd name="T5" fmla="*/ 3085 h 21600"/>
                <a:gd name="T6" fmla="*/ 21600 w 21600"/>
                <a:gd name="T7" fmla="*/ 10800 h 21600"/>
                <a:gd name="T8" fmla="*/ 21600 w 21600"/>
                <a:gd name="T9" fmla="*/ 21600 h 21600"/>
                <a:gd name="T10" fmla="*/ 10800 w 21600"/>
                <a:gd name="T11" fmla="*/ 21800 h 21600"/>
                <a:gd name="T12" fmla="*/ 0 w 21600"/>
                <a:gd name="T13" fmla="*/ 21600 h 21600"/>
                <a:gd name="T14" fmla="*/ 0 w 21600"/>
                <a:gd name="T15" fmla="*/ 10800 h 21600"/>
                <a:gd name="T16" fmla="*/ 7778 w 21600"/>
                <a:gd name="T17" fmla="*/ 8228 h 21600"/>
                <a:gd name="T18" fmla="*/ 13757 w 21600"/>
                <a:gd name="T19" fmla="*/ 1688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 extrusionOk="0">
                  <a:moveTo>
                    <a:pt x="0" y="21600"/>
                  </a:moveTo>
                  <a:lnTo>
                    <a:pt x="0" y="3085"/>
                  </a:lnTo>
                  <a:lnTo>
                    <a:pt x="1542" y="3085"/>
                  </a:lnTo>
                  <a:lnTo>
                    <a:pt x="1542" y="1028"/>
                  </a:lnTo>
                  <a:lnTo>
                    <a:pt x="3857" y="1028"/>
                  </a:lnTo>
                  <a:lnTo>
                    <a:pt x="3857" y="3085"/>
                  </a:lnTo>
                  <a:lnTo>
                    <a:pt x="5400" y="3085"/>
                  </a:lnTo>
                  <a:lnTo>
                    <a:pt x="6942" y="0"/>
                  </a:lnTo>
                  <a:lnTo>
                    <a:pt x="14657" y="0"/>
                  </a:lnTo>
                  <a:lnTo>
                    <a:pt x="16200" y="3085"/>
                  </a:lnTo>
                  <a:lnTo>
                    <a:pt x="21600" y="3085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  <a:path w="21600" h="21600" extrusionOk="0">
                  <a:moveTo>
                    <a:pt x="0" y="3085"/>
                  </a:moveTo>
                  <a:lnTo>
                    <a:pt x="21600" y="3085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3085"/>
                  </a:lnTo>
                  <a:close/>
                </a:path>
                <a:path w="21600" h="21600" extrusionOk="0">
                  <a:moveTo>
                    <a:pt x="10800" y="4800"/>
                  </a:moveTo>
                  <a:lnTo>
                    <a:pt x="11925" y="4971"/>
                  </a:lnTo>
                  <a:lnTo>
                    <a:pt x="13017" y="5442"/>
                  </a:lnTo>
                  <a:lnTo>
                    <a:pt x="14046" y="6128"/>
                  </a:lnTo>
                  <a:lnTo>
                    <a:pt x="14914" y="7071"/>
                  </a:lnTo>
                  <a:lnTo>
                    <a:pt x="15621" y="8271"/>
                  </a:lnTo>
                  <a:lnTo>
                    <a:pt x="16167" y="9514"/>
                  </a:lnTo>
                  <a:lnTo>
                    <a:pt x="16425" y="11014"/>
                  </a:lnTo>
                  <a:lnTo>
                    <a:pt x="16585" y="12471"/>
                  </a:lnTo>
                  <a:lnTo>
                    <a:pt x="16489" y="14014"/>
                  </a:lnTo>
                  <a:lnTo>
                    <a:pt x="16135" y="15471"/>
                  </a:lnTo>
                  <a:lnTo>
                    <a:pt x="15621" y="16800"/>
                  </a:lnTo>
                  <a:lnTo>
                    <a:pt x="14914" y="18000"/>
                  </a:lnTo>
                  <a:lnTo>
                    <a:pt x="14046" y="18942"/>
                  </a:lnTo>
                  <a:lnTo>
                    <a:pt x="13050" y="19671"/>
                  </a:lnTo>
                  <a:lnTo>
                    <a:pt x="11925" y="20057"/>
                  </a:lnTo>
                  <a:lnTo>
                    <a:pt x="10832" y="20185"/>
                  </a:lnTo>
                  <a:lnTo>
                    <a:pt x="9675" y="20142"/>
                  </a:lnTo>
                  <a:lnTo>
                    <a:pt x="8582" y="19628"/>
                  </a:lnTo>
                  <a:lnTo>
                    <a:pt x="7553" y="18942"/>
                  </a:lnTo>
                  <a:lnTo>
                    <a:pt x="6717" y="17957"/>
                  </a:lnTo>
                  <a:lnTo>
                    <a:pt x="5946" y="16842"/>
                  </a:lnTo>
                  <a:lnTo>
                    <a:pt x="5464" y="15514"/>
                  </a:lnTo>
                  <a:lnTo>
                    <a:pt x="5078" y="14014"/>
                  </a:lnTo>
                  <a:lnTo>
                    <a:pt x="5014" y="12514"/>
                  </a:lnTo>
                  <a:lnTo>
                    <a:pt x="5110" y="11014"/>
                  </a:lnTo>
                  <a:lnTo>
                    <a:pt x="5528" y="9557"/>
                  </a:lnTo>
                  <a:lnTo>
                    <a:pt x="6010" y="8228"/>
                  </a:lnTo>
                  <a:lnTo>
                    <a:pt x="6750" y="7114"/>
                  </a:lnTo>
                  <a:lnTo>
                    <a:pt x="7650" y="6085"/>
                  </a:lnTo>
                  <a:lnTo>
                    <a:pt x="8614" y="5400"/>
                  </a:lnTo>
                  <a:lnTo>
                    <a:pt x="9707" y="4971"/>
                  </a:lnTo>
                  <a:lnTo>
                    <a:pt x="10800" y="4800"/>
                  </a:lnTo>
                  <a:close/>
                </a:path>
                <a:path w="21600" h="21600" extrusionOk="0">
                  <a:moveTo>
                    <a:pt x="8003" y="8057"/>
                  </a:moveTo>
                  <a:lnTo>
                    <a:pt x="8807" y="7371"/>
                  </a:lnTo>
                  <a:lnTo>
                    <a:pt x="9546" y="6985"/>
                  </a:lnTo>
                  <a:lnTo>
                    <a:pt x="10446" y="6771"/>
                  </a:lnTo>
                  <a:lnTo>
                    <a:pt x="11217" y="6771"/>
                  </a:lnTo>
                  <a:lnTo>
                    <a:pt x="12053" y="7028"/>
                  </a:lnTo>
                  <a:lnTo>
                    <a:pt x="12889" y="7457"/>
                  </a:lnTo>
                  <a:lnTo>
                    <a:pt x="13628" y="8100"/>
                  </a:lnTo>
                  <a:lnTo>
                    <a:pt x="14175" y="8871"/>
                  </a:lnTo>
                  <a:lnTo>
                    <a:pt x="14625" y="9814"/>
                  </a:lnTo>
                  <a:lnTo>
                    <a:pt x="14978" y="10885"/>
                  </a:lnTo>
                  <a:lnTo>
                    <a:pt x="15171" y="12042"/>
                  </a:lnTo>
                  <a:lnTo>
                    <a:pt x="15107" y="13114"/>
                  </a:lnTo>
                  <a:lnTo>
                    <a:pt x="15042" y="14228"/>
                  </a:lnTo>
                  <a:lnTo>
                    <a:pt x="14689" y="15257"/>
                  </a:lnTo>
                  <a:lnTo>
                    <a:pt x="14207" y="16285"/>
                  </a:lnTo>
                  <a:lnTo>
                    <a:pt x="13596" y="17057"/>
                  </a:lnTo>
                  <a:lnTo>
                    <a:pt x="12889" y="17657"/>
                  </a:lnTo>
                  <a:lnTo>
                    <a:pt x="12053" y="18085"/>
                  </a:lnTo>
                  <a:lnTo>
                    <a:pt x="11185" y="18257"/>
                  </a:lnTo>
                  <a:lnTo>
                    <a:pt x="10414" y="18214"/>
                  </a:lnTo>
                  <a:lnTo>
                    <a:pt x="9546" y="18042"/>
                  </a:lnTo>
                  <a:lnTo>
                    <a:pt x="8742" y="17614"/>
                  </a:lnTo>
                  <a:lnTo>
                    <a:pt x="8003" y="17014"/>
                  </a:lnTo>
                  <a:lnTo>
                    <a:pt x="7457" y="16242"/>
                  </a:lnTo>
                  <a:lnTo>
                    <a:pt x="6975" y="15257"/>
                  </a:lnTo>
                  <a:lnTo>
                    <a:pt x="6653" y="14142"/>
                  </a:lnTo>
                  <a:lnTo>
                    <a:pt x="6492" y="13114"/>
                  </a:lnTo>
                  <a:lnTo>
                    <a:pt x="6525" y="11914"/>
                  </a:lnTo>
                  <a:lnTo>
                    <a:pt x="6621" y="10842"/>
                  </a:lnTo>
                  <a:lnTo>
                    <a:pt x="6942" y="9771"/>
                  </a:lnTo>
                  <a:lnTo>
                    <a:pt x="7457" y="8785"/>
                  </a:lnTo>
                  <a:lnTo>
                    <a:pt x="8003" y="8057"/>
                  </a:lnTo>
                  <a:close/>
                </a:path>
              </a:pathLst>
            </a:custGeom>
            <a:solidFill>
              <a:srgbClr val="CC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Music"/>
            <p:cNvSpPr>
              <a:spLocks noEditPoints="1" noChangeArrowheads="1"/>
            </p:cNvSpPr>
            <p:nvPr/>
          </p:nvSpPr>
          <p:spPr bwMode="auto">
            <a:xfrm>
              <a:off x="3216" y="2448"/>
              <a:ext cx="768" cy="672"/>
            </a:xfrm>
            <a:custGeom>
              <a:avLst/>
              <a:gdLst>
                <a:gd name="T0" fmla="*/ 7352 w 21600"/>
                <a:gd name="T1" fmla="*/ 46 h 21600"/>
                <a:gd name="T2" fmla="*/ 7373 w 21600"/>
                <a:gd name="T3" fmla="*/ 9900 h 21600"/>
                <a:gd name="T4" fmla="*/ 21683 w 21600"/>
                <a:gd name="T5" fmla="*/ 10061 h 21600"/>
                <a:gd name="T6" fmla="*/ 7352 w 21600"/>
                <a:gd name="T7" fmla="*/ 46 h 21600"/>
                <a:gd name="T8" fmla="*/ 21600 w 21600"/>
                <a:gd name="T9" fmla="*/ 0 h 21600"/>
                <a:gd name="T10" fmla="*/ 7975 w 21600"/>
                <a:gd name="T11" fmla="*/ 923 h 21600"/>
                <a:gd name="T12" fmla="*/ 20935 w 21600"/>
                <a:gd name="T13" fmla="*/ 535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21600" h="21600">
                  <a:moveTo>
                    <a:pt x="7352" y="46"/>
                  </a:moveTo>
                  <a:lnTo>
                    <a:pt x="7373" y="9900"/>
                  </a:lnTo>
                  <a:lnTo>
                    <a:pt x="7352" y="16107"/>
                  </a:lnTo>
                  <a:lnTo>
                    <a:pt x="7103" y="15969"/>
                  </a:lnTo>
                  <a:lnTo>
                    <a:pt x="6729" y="15692"/>
                  </a:lnTo>
                  <a:lnTo>
                    <a:pt x="6355" y="15553"/>
                  </a:lnTo>
                  <a:lnTo>
                    <a:pt x="5981" y="15415"/>
                  </a:lnTo>
                  <a:lnTo>
                    <a:pt x="5607" y="15276"/>
                  </a:lnTo>
                  <a:lnTo>
                    <a:pt x="5109" y="15138"/>
                  </a:lnTo>
                  <a:lnTo>
                    <a:pt x="4735" y="15138"/>
                  </a:lnTo>
                  <a:lnTo>
                    <a:pt x="4236" y="15138"/>
                  </a:lnTo>
                  <a:lnTo>
                    <a:pt x="3364" y="15138"/>
                  </a:lnTo>
                  <a:lnTo>
                    <a:pt x="2616" y="15276"/>
                  </a:lnTo>
                  <a:lnTo>
                    <a:pt x="1869" y="15692"/>
                  </a:lnTo>
                  <a:lnTo>
                    <a:pt x="1246" y="15969"/>
                  </a:lnTo>
                  <a:lnTo>
                    <a:pt x="747" y="16523"/>
                  </a:lnTo>
                  <a:lnTo>
                    <a:pt x="373" y="17076"/>
                  </a:lnTo>
                  <a:lnTo>
                    <a:pt x="124" y="17630"/>
                  </a:lnTo>
                  <a:lnTo>
                    <a:pt x="0" y="18323"/>
                  </a:lnTo>
                  <a:lnTo>
                    <a:pt x="124" y="19015"/>
                  </a:lnTo>
                  <a:lnTo>
                    <a:pt x="373" y="19569"/>
                  </a:lnTo>
                  <a:lnTo>
                    <a:pt x="747" y="20123"/>
                  </a:lnTo>
                  <a:lnTo>
                    <a:pt x="1246" y="20676"/>
                  </a:lnTo>
                  <a:lnTo>
                    <a:pt x="1869" y="21092"/>
                  </a:lnTo>
                  <a:lnTo>
                    <a:pt x="2616" y="21369"/>
                  </a:lnTo>
                  <a:lnTo>
                    <a:pt x="3364" y="21507"/>
                  </a:lnTo>
                  <a:lnTo>
                    <a:pt x="4236" y="21646"/>
                  </a:lnTo>
                  <a:lnTo>
                    <a:pt x="5109" y="21507"/>
                  </a:lnTo>
                  <a:lnTo>
                    <a:pt x="5856" y="21369"/>
                  </a:lnTo>
                  <a:lnTo>
                    <a:pt x="6604" y="21092"/>
                  </a:lnTo>
                  <a:lnTo>
                    <a:pt x="7227" y="20676"/>
                  </a:lnTo>
                  <a:lnTo>
                    <a:pt x="7726" y="20123"/>
                  </a:lnTo>
                  <a:lnTo>
                    <a:pt x="8100" y="19569"/>
                  </a:lnTo>
                  <a:lnTo>
                    <a:pt x="8349" y="19015"/>
                  </a:lnTo>
                  <a:lnTo>
                    <a:pt x="8473" y="18323"/>
                  </a:lnTo>
                  <a:lnTo>
                    <a:pt x="8473" y="6276"/>
                  </a:lnTo>
                  <a:lnTo>
                    <a:pt x="20561" y="6276"/>
                  </a:lnTo>
                  <a:lnTo>
                    <a:pt x="20561" y="16107"/>
                  </a:lnTo>
                  <a:lnTo>
                    <a:pt x="20187" y="15830"/>
                  </a:lnTo>
                  <a:lnTo>
                    <a:pt x="19938" y="15692"/>
                  </a:lnTo>
                  <a:lnTo>
                    <a:pt x="19564" y="15553"/>
                  </a:lnTo>
                  <a:lnTo>
                    <a:pt x="19190" y="15415"/>
                  </a:lnTo>
                  <a:lnTo>
                    <a:pt x="18692" y="15276"/>
                  </a:lnTo>
                  <a:lnTo>
                    <a:pt x="18318" y="15138"/>
                  </a:lnTo>
                  <a:lnTo>
                    <a:pt x="17944" y="15138"/>
                  </a:lnTo>
                  <a:lnTo>
                    <a:pt x="17446" y="15138"/>
                  </a:lnTo>
                  <a:lnTo>
                    <a:pt x="16573" y="15138"/>
                  </a:lnTo>
                  <a:lnTo>
                    <a:pt x="15826" y="15276"/>
                  </a:lnTo>
                  <a:lnTo>
                    <a:pt x="15078" y="15692"/>
                  </a:lnTo>
                  <a:lnTo>
                    <a:pt x="14455" y="15969"/>
                  </a:lnTo>
                  <a:lnTo>
                    <a:pt x="13956" y="16523"/>
                  </a:lnTo>
                  <a:lnTo>
                    <a:pt x="13583" y="17076"/>
                  </a:lnTo>
                  <a:lnTo>
                    <a:pt x="13333" y="17630"/>
                  </a:lnTo>
                  <a:lnTo>
                    <a:pt x="13209" y="18323"/>
                  </a:lnTo>
                  <a:lnTo>
                    <a:pt x="13333" y="19015"/>
                  </a:lnTo>
                  <a:lnTo>
                    <a:pt x="13583" y="19569"/>
                  </a:lnTo>
                  <a:lnTo>
                    <a:pt x="13956" y="20123"/>
                  </a:lnTo>
                  <a:lnTo>
                    <a:pt x="14455" y="20676"/>
                  </a:lnTo>
                  <a:lnTo>
                    <a:pt x="15078" y="21092"/>
                  </a:lnTo>
                  <a:lnTo>
                    <a:pt x="15826" y="21369"/>
                  </a:lnTo>
                  <a:lnTo>
                    <a:pt x="16573" y="21507"/>
                  </a:lnTo>
                  <a:lnTo>
                    <a:pt x="17446" y="21646"/>
                  </a:lnTo>
                  <a:lnTo>
                    <a:pt x="18318" y="21507"/>
                  </a:lnTo>
                  <a:lnTo>
                    <a:pt x="19066" y="21369"/>
                  </a:lnTo>
                  <a:lnTo>
                    <a:pt x="19813" y="21092"/>
                  </a:lnTo>
                  <a:lnTo>
                    <a:pt x="20436" y="20676"/>
                  </a:lnTo>
                  <a:lnTo>
                    <a:pt x="20935" y="20123"/>
                  </a:lnTo>
                  <a:lnTo>
                    <a:pt x="21309" y="19569"/>
                  </a:lnTo>
                  <a:lnTo>
                    <a:pt x="21558" y="19015"/>
                  </a:lnTo>
                  <a:lnTo>
                    <a:pt x="21683" y="18323"/>
                  </a:lnTo>
                  <a:lnTo>
                    <a:pt x="21683" y="10061"/>
                  </a:lnTo>
                  <a:lnTo>
                    <a:pt x="21683" y="46"/>
                  </a:lnTo>
                  <a:lnTo>
                    <a:pt x="7352" y="46"/>
                  </a:lnTo>
                  <a:close/>
                </a:path>
              </a:pathLst>
            </a:custGeom>
            <a:solidFill>
              <a:srgbClr val="CC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69615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83671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Расходы бюджета МО </a:t>
            </a:r>
            <a:r>
              <a:rPr lang="ru-RU" sz="18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г.Петергоф</a:t>
            </a:r>
            <a:r>
              <a:rPr lang="ru-RU" sz="18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по разделу </a:t>
            </a:r>
            <a:r>
              <a:rPr lang="ru-RU" sz="1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ru-RU" sz="1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18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«Социальная политика»   </a:t>
            </a:r>
            <a:r>
              <a:rPr lang="ru-RU" sz="1100" b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(</a:t>
            </a:r>
            <a:r>
              <a:rPr lang="ru-RU" sz="1100" b="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тыс.руб</a:t>
            </a:r>
            <a:r>
              <a:rPr lang="ru-RU" sz="1100" b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.)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400600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/>
              <a:t>      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</a:t>
            </a:r>
            <a:endParaRPr lang="ru-RU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992780"/>
              </p:ext>
            </p:extLst>
          </p:nvPr>
        </p:nvGraphicFramePr>
        <p:xfrm>
          <a:off x="251521" y="908721"/>
          <a:ext cx="8568952" cy="554461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019670"/>
                <a:gridCol w="1364459"/>
                <a:gridCol w="1184823"/>
              </a:tblGrid>
              <a:tr h="5747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Наименование  расходов  </a:t>
                      </a:r>
                      <a:endParaRPr lang="ru-RU" sz="14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2015 год</a:t>
                      </a: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план</a:t>
                      </a:r>
                      <a:endParaRPr lang="ru-RU" sz="14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2015 год</a:t>
                      </a: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факт</a:t>
                      </a:r>
                      <a:endParaRPr lang="ru-RU" sz="1400" b="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521388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Назначение, выплата, перерасчет ежемесячной доплаты за стаж(общую продолжительность) работы (службы) в органах местного самоуправления муниципальных образований к трудовой пенсии по старости, трудовой пенсии по инвалидности, пенсии за выслугу лет лицам, замещавшим муниципальные должности, должности муниципальной службы в органах местного самоуправления муниципальных образований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594,1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593,9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07129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Исполнение государственного полномочия по организации и осуществлению деятельности по опеке и попечительству (субвенция)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4515,1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4512,0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709981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Исполнение государственного полномочия по выплате денежных средств на содержание ребенка в семье опекуна и приемной семье</a:t>
                      </a:r>
                      <a:r>
                        <a:rPr lang="ru-RU" sz="120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(субвенция)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11188,9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10714,2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0712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Исполнение государственного полномочия по выплате денежных средств на вознаграждение приемным родителям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5200,5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5200,5</a:t>
                      </a:r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724240">
                <a:tc>
                  <a:txBody>
                    <a:bodyPr/>
                    <a:lstStyle/>
                    <a:p>
                      <a:pPr algn="just"/>
                      <a:r>
                        <a:rPr lang="ru-RU" sz="12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Всего по социальной политике </a:t>
                      </a:r>
                    </a:p>
                    <a:p>
                      <a:pPr algn="just"/>
                      <a:endParaRPr lang="ru-RU" sz="12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2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2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2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2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2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2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21498,6</a:t>
                      </a:r>
                      <a:endParaRPr lang="ru-RU" sz="12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21020,6</a:t>
                      </a:r>
                      <a:endParaRPr lang="ru-RU" sz="12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54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90872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Расходы бюджета МО </a:t>
            </a:r>
            <a:r>
              <a:rPr lang="ru-RU" sz="20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г.Петергоф</a:t>
            </a:r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по разделу 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«Физическая культура и спорт» </a:t>
            </a:r>
            <a:r>
              <a:rPr lang="ru-RU" sz="1100" b="0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(</a:t>
            </a:r>
            <a:r>
              <a:rPr lang="ru-RU" sz="1100" b="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тыс.руб</a:t>
            </a:r>
            <a:r>
              <a:rPr lang="ru-RU" sz="1100" b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.)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400600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/>
              <a:t>      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</a:t>
            </a:r>
            <a:endParaRPr lang="ru-RU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187250"/>
              </p:ext>
            </p:extLst>
          </p:nvPr>
        </p:nvGraphicFramePr>
        <p:xfrm>
          <a:off x="251520" y="908717"/>
          <a:ext cx="8640959" cy="561662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070255"/>
                <a:gridCol w="1375925"/>
                <a:gridCol w="1194779"/>
              </a:tblGrid>
              <a:tr h="46726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Наименование  расходов  </a:t>
                      </a:r>
                      <a:endParaRPr lang="ru-RU" sz="14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2015 год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план</a:t>
                      </a:r>
                      <a:endParaRPr lang="ru-RU" sz="10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2015 год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факт</a:t>
                      </a:r>
                      <a:endParaRPr lang="ru-RU" sz="1000" b="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87911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Организация и проведение официальных физкультурных мероприятий, физкультурно-оздоровительных мероприятий и спортивных мероприятий муниципального образования   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99,9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99,9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799528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Финансовое обеспечение деятельности муниципального казенного учреждения муниципального образования город Петергоф "Спортивно-оздоровительный центр"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17054,6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17054,4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677151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Организация и проведение досуговых мероприятий для  жителей муниципального образования город Петергоф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568,9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568,8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31299">
                <a:tc>
                  <a:txBody>
                    <a:bodyPr/>
                    <a:lstStyle/>
                    <a:p>
                      <a:pPr algn="just"/>
                      <a:endParaRPr lang="ru-RU" sz="1400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r>
                        <a:rPr lang="ru-RU" sz="14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Всего</a:t>
                      </a:r>
                      <a:r>
                        <a:rPr lang="ru-RU" sz="1400" b="1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по физической культуре и спорту</a:t>
                      </a:r>
                      <a:endParaRPr lang="ru-RU" sz="14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17723,4</a:t>
                      </a:r>
                      <a:endParaRPr lang="ru-RU" sz="14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17723,1</a:t>
                      </a:r>
                      <a:endParaRPr lang="ru-RU" sz="14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353469">
                <a:tc>
                  <a:txBody>
                    <a:bodyPr/>
                    <a:lstStyle/>
                    <a:p>
                      <a:pPr algn="just"/>
                      <a:endParaRPr lang="ru-RU" sz="1400" b="0" baseline="0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b="0" baseline="0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b="0" baseline="0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b="0" baseline="0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b="0" baseline="0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b="0" baseline="0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b="0" baseline="0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b="0" baseline="0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algn="just"/>
                      <a:endParaRPr lang="ru-RU" sz="14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 descr="C:\Program Files\Microsoft Office\MEDIA\CAGCAT10\j0301480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515314"/>
            <a:ext cx="2232248" cy="1660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87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83671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Расходы бюджета МО </a:t>
            </a:r>
            <a:r>
              <a:rPr lang="ru-RU" sz="2000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г.Петергоф</a:t>
            </a:r>
            <a:r>
              <a:rPr lang="ru-RU" sz="20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по разделу </a:t>
            </a: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«Средства массовой информации» </a:t>
            </a:r>
            <a:r>
              <a:rPr lang="ru-RU" sz="1400" b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(</a:t>
            </a:r>
            <a:r>
              <a:rPr lang="ru-RU" sz="1400" b="0" dirty="0" err="1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тыс.руб</a:t>
            </a:r>
            <a:r>
              <a:rPr lang="ru-RU" sz="1400" b="0" dirty="0">
                <a:solidFill>
                  <a:schemeClr val="accent3">
                    <a:lumMod val="60000"/>
                    <a:lumOff val="40000"/>
                  </a:schemeClr>
                </a:solidFill>
                <a:effectLst/>
              </a:rPr>
              <a:t>.)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640960" cy="5400600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/>
              <a:t>      </a:t>
            </a:r>
            <a:r>
              <a:rPr lang="ru-RU" sz="1800" dirty="0" smtClean="0">
                <a:solidFill>
                  <a:schemeClr val="accent3">
                    <a:lumMod val="75000"/>
                  </a:schemeClr>
                </a:solidFill>
              </a:rPr>
              <a:t>  </a:t>
            </a:r>
            <a:endParaRPr lang="ru-RU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354073"/>
              </p:ext>
            </p:extLst>
          </p:nvPr>
        </p:nvGraphicFramePr>
        <p:xfrm>
          <a:off x="251520" y="853772"/>
          <a:ext cx="8568952" cy="570281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019670"/>
                <a:gridCol w="1364459"/>
                <a:gridCol w="1184823"/>
              </a:tblGrid>
              <a:tr h="4812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Наименование целевых статей расходов  </a:t>
                      </a:r>
                      <a:endParaRPr lang="ru-RU" sz="14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2015 год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план</a:t>
                      </a:r>
                      <a:endParaRPr lang="ru-RU" sz="1000" b="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2015 год</a:t>
                      </a:r>
                    </a:p>
                    <a:p>
                      <a:pPr algn="ctr"/>
                      <a:r>
                        <a:rPr lang="ru-RU" sz="10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факт</a:t>
                      </a:r>
                      <a:endParaRPr lang="ru-RU" sz="1000" b="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87759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Финансовое обеспечение деятельности муниципального казенного учреждения муниципального образования город Петергоф "Муниципальная информационная служба"</a:t>
                      </a:r>
                    </a:p>
                    <a:p>
                      <a:pPr algn="just"/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334,3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334,3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5622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Финансовое обеспечение деятельности муниципального казенного учреждения муниципального образования город Петергоф "Редакция газеты "Муниципальная перспектива"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3583,7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3583,4</a:t>
                      </a:r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5622"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Всего по средствам массовой информации</a:t>
                      </a:r>
                      <a:endParaRPr lang="ru-RU" sz="14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3918,0</a:t>
                      </a:r>
                      <a:endParaRPr lang="ru-RU" sz="14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3917,7</a:t>
                      </a:r>
                      <a:endParaRPr lang="ru-RU" sz="1400" b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2631">
                <a:tc gridSpan="3">
                  <a:txBody>
                    <a:bodyPr/>
                    <a:lstStyle/>
                    <a:p>
                      <a:pPr algn="just"/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algn="just"/>
                      <a:endParaRPr kumimoji="0" lang="ru-RU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kumimoji="0" lang="ru-RU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kumimoji="0" lang="ru-RU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kumimoji="0" lang="ru-RU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kumimoji="0" lang="ru-RU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kumimoji="0" lang="ru-RU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kumimoji="0" lang="ru-RU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kumimoji="0" lang="ru-RU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ru-RU" sz="16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ru-RU" sz="1400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pic>
        <p:nvPicPr>
          <p:cNvPr id="1026" name="Picture 2" descr="C:\Documents and Settings\Home\Local Settings\Temporary Internet Files\Content.IE5\X88H2BHJ\MC900432665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258459"/>
            <a:ext cx="259228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08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5810">
              <a:srgbClr val="E4DED0"/>
            </a:gs>
            <a:gs pos="0">
              <a:schemeClr val="bg2">
                <a:shade val="35000"/>
                <a:satMod val="150000"/>
              </a:schemeClr>
            </a:gs>
            <a:gs pos="45000">
              <a:schemeClr val="bg2">
                <a:shade val="68000"/>
                <a:satMod val="155000"/>
              </a:schemeClr>
            </a:gs>
            <a:gs pos="100000">
              <a:schemeClr val="bg2">
                <a:tint val="70000"/>
                <a:satMod val="175000"/>
              </a:schemeClr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83671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Реализация муниципальных программ в 2015 году</a:t>
            </a:r>
            <a:endParaRPr lang="ru-RU" sz="1400" b="0" dirty="0">
              <a:solidFill>
                <a:schemeClr val="accent3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02920" y="1052736"/>
            <a:ext cx="8183880" cy="4176464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В течение 2015 года реализовывалось 28 муниципальных программ. Удельный вес программных расходов в общем объеме расходов местного бюджета в 2015 году сложился в размере 49,2%.</a:t>
            </a:r>
          </a:p>
          <a:p>
            <a:pPr marL="0" indent="0" algn="just">
              <a:buNone/>
            </a:pPr>
            <a:endParaRPr lang="ru-RU" sz="24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just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Объем финансового обеспечения реализации муниципальных программ составил – 156 585,9 </a:t>
            </a:r>
            <a:r>
              <a:rPr lang="ru-RU" sz="2400" b="1" dirty="0" err="1" smtClean="0">
                <a:solidFill>
                  <a:schemeClr val="accent3">
                    <a:lumMod val="75000"/>
                  </a:schemeClr>
                </a:solidFill>
              </a:rPr>
              <a:t>тыс.руб</a:t>
            </a:r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</a:rPr>
              <a:t>.</a:t>
            </a:r>
            <a:endParaRPr lang="ru-RU" sz="1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6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54868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16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Дефицит и профицит     </a:t>
            </a:r>
            <a:endParaRPr lang="ru-RU" sz="2400" b="0" dirty="0">
              <a:solidFill>
                <a:schemeClr val="accent5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548680"/>
            <a:ext cx="8640960" cy="5904656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/>
              <a:t>   </a:t>
            </a:r>
            <a:r>
              <a:rPr lang="ru-RU" sz="1600" b="1" dirty="0" smtClean="0">
                <a:solidFill>
                  <a:schemeClr val="accent4">
                    <a:lumMod val="75000"/>
                  </a:schemeClr>
                </a:solidFill>
              </a:rPr>
              <a:t>Дефицит бюджета 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</a:rPr>
              <a:t>- превышение расходов бюджета над его доходами.</a:t>
            </a:r>
          </a:p>
          <a:p>
            <a:pPr marL="0" indent="0" algn="just">
              <a:buNone/>
            </a:pP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</a:rPr>
              <a:t>При превышении расходов над доходами принимается решение об источниках покрытия дефицита (например, использовать накопившиеся остатки средств на счёте бюджета, взять в долг при отсутствии остатков средств на счёте бюджета). При дефицитном бюджете растёт долг и (или) снижаются остатки средств бюджета (накопления).</a:t>
            </a:r>
          </a:p>
          <a:p>
            <a:pPr marL="0" indent="0" algn="just">
              <a:buNone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Профицит бюджета 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</a:rPr>
              <a:t>– превышение доходов бюджета над его расходами.</a:t>
            </a:r>
          </a:p>
          <a:p>
            <a:pPr marL="0" indent="0" algn="just">
              <a:buNone/>
            </a:pP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</a:rPr>
              <a:t>При превышении доходов над расходами принимается решение, как их использовать (например, накапливать резервы-остатки средств на счёте бюджета, погашать долг). При профиците бюджета снижается долг и (или) растут остатки средств (накопления).</a:t>
            </a:r>
          </a:p>
          <a:p>
            <a:pPr marL="0" indent="0" algn="just">
              <a:buNone/>
            </a:pPr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ru-RU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1520" y="3717032"/>
            <a:ext cx="4248472" cy="273630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44008" y="3689051"/>
            <a:ext cx="4176464" cy="273630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39552" y="3573016"/>
            <a:ext cx="3744416" cy="72008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ДЕФИЦИТ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860032" y="3578552"/>
            <a:ext cx="3744416" cy="71454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ПРОФИЦИТ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5536" y="4509120"/>
            <a:ext cx="1656184" cy="165618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 бюджета</a:t>
            </a:r>
            <a:endParaRPr lang="ru-RU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40015" y="4833545"/>
            <a:ext cx="1368152" cy="11435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Доходы бюджета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859004" y="4509120"/>
            <a:ext cx="1585204" cy="15464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Доходы бюджета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308304" y="4833544"/>
            <a:ext cx="1368152" cy="111782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Расходы бюджета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Половина рамки 16"/>
          <p:cNvSpPr/>
          <p:nvPr/>
        </p:nvSpPr>
        <p:spPr>
          <a:xfrm rot="8074705">
            <a:off x="1910360" y="5091830"/>
            <a:ext cx="714729" cy="710966"/>
          </a:xfrm>
          <a:prstGeom prst="halfFram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Половина рамки 18"/>
          <p:cNvSpPr/>
          <p:nvPr/>
        </p:nvSpPr>
        <p:spPr>
          <a:xfrm rot="8039678">
            <a:off x="6380728" y="4987955"/>
            <a:ext cx="703025" cy="698515"/>
          </a:xfrm>
          <a:prstGeom prst="halfFram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218" name="Picture 2" descr="C:\Program Files\Microsoft Office\MEDIA\CAGCAT10\j0300840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897" y="0"/>
            <a:ext cx="799530" cy="673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83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640960" cy="64807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accent4">
                    <a:lumMod val="75000"/>
                  </a:schemeClr>
                </a:solidFill>
              </a:rPr>
              <a:t> Источники финансирования дефицита местного бюджета                   </a:t>
            </a:r>
            <a:endParaRPr lang="ru-RU" sz="2000" b="0" dirty="0">
              <a:solidFill>
                <a:schemeClr val="accent5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1520" y="764704"/>
            <a:ext cx="8435280" cy="5400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</a:rPr>
              <a:t>     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В Бюджетном кодексе Российской Федерации в статье 96 перечислен состав источников внутреннего финансирования дефицита местного бюджета, которые в обязательном порядке и в полном объёме отражаются в бюджете.</a:t>
            </a:r>
          </a:p>
          <a:p>
            <a:pPr marL="0" indent="0" algn="just">
              <a:buNone/>
            </a:pPr>
            <a:r>
              <a:rPr lang="ru-RU" sz="1400" dirty="0" smtClean="0">
                <a:solidFill>
                  <a:srgbClr val="FF0000"/>
                </a:solidFill>
              </a:rPr>
              <a:t>	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В бюджете муниципального образования </a:t>
            </a:r>
            <a:r>
              <a:rPr lang="ru-RU" sz="1600" dirty="0" err="1" smtClean="0">
                <a:solidFill>
                  <a:schemeClr val="accent4">
                    <a:lumMod val="50000"/>
                  </a:schemeClr>
                </a:solidFill>
              </a:rPr>
              <a:t>г.Петергоф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 за 2015 год финансирование дефицита местного бюджета предусматривалось только за счёт внутренних источников – остатка средств 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</a:rPr>
              <a:t>на счёте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бюджета.</a:t>
            </a:r>
            <a:endParaRPr lang="ru-RU" sz="1600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</a:rPr>
              <a:t>      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Основные параметры исполнения местного бюджета МО </a:t>
            </a:r>
            <a:r>
              <a:rPr lang="ru-RU" sz="1600" b="1" dirty="0" err="1" smtClean="0">
                <a:solidFill>
                  <a:schemeClr val="accent4">
                    <a:lumMod val="50000"/>
                  </a:schemeClr>
                </a:solidFill>
              </a:rPr>
              <a:t>г.Петергоф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 2015 года по источникам финансирования дефицита местного бюджета </a:t>
            </a:r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</a:rPr>
              <a:t>(</a:t>
            </a:r>
            <a:r>
              <a:rPr lang="ru-RU" sz="1200" dirty="0" err="1" smtClean="0">
                <a:solidFill>
                  <a:schemeClr val="accent4">
                    <a:lumMod val="50000"/>
                  </a:schemeClr>
                </a:solidFill>
              </a:rPr>
              <a:t>тыс.руб</a:t>
            </a:r>
            <a:r>
              <a:rPr lang="ru-RU" sz="1200" dirty="0" smtClean="0">
                <a:solidFill>
                  <a:schemeClr val="accent4">
                    <a:lumMod val="50000"/>
                  </a:schemeClr>
                </a:solidFill>
              </a:rPr>
              <a:t>.)</a:t>
            </a:r>
            <a:endParaRPr lang="ru-RU" sz="1600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just">
              <a:buNone/>
            </a:pPr>
            <a:endParaRPr lang="ru-RU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938252"/>
              </p:ext>
            </p:extLst>
          </p:nvPr>
        </p:nvGraphicFramePr>
        <p:xfrm>
          <a:off x="395536" y="3501008"/>
          <a:ext cx="8291263" cy="2342259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409427"/>
                <a:gridCol w="1629906"/>
                <a:gridCol w="1984234"/>
                <a:gridCol w="2267696"/>
              </a:tblGrid>
              <a:tr h="394683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0" dirty="0" smtClean="0"/>
                        <a:t>Наименование показателей</a:t>
                      </a:r>
                      <a:endParaRPr lang="ru-RU" sz="1200" b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 2015 год </a:t>
                      </a:r>
                      <a:endParaRPr lang="ru-RU" sz="1200" b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0" dirty="0" smtClean="0"/>
                        <a:t>% исполнения</a:t>
                      </a:r>
                      <a:endParaRPr lang="ru-RU" sz="1200" b="0" dirty="0"/>
                    </a:p>
                  </a:txBody>
                  <a:tcPr/>
                </a:tc>
              </a:tr>
              <a:tr h="4694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/>
                        <a:t>план</a:t>
                      </a:r>
                      <a:endParaRPr lang="ru-RU" sz="12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/>
                        <a:t>факт</a:t>
                      </a:r>
                      <a:endParaRPr lang="ru-RU" sz="1200" b="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8537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Доходы, всего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323095,9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smtClean="0"/>
                        <a:t> 312308,6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96,66</a:t>
                      </a:r>
                      <a:endParaRPr lang="ru-RU" sz="140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38537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Расходы, всего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330064,2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smtClean="0"/>
                        <a:t> 318117,0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96,38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01089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Дефицит (-), Профицит (+)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-6968,3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-5808,4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 -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C:\Program Files\Microsoft Office\MEDIA\CAGCAT10\j0300840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1949" y="188640"/>
            <a:ext cx="908334" cy="62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685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293096"/>
            <a:ext cx="8183880" cy="1312176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Подготовлено местной администрацией муниципального образования город Петергоф</a:t>
            </a:r>
            <a:endParaRPr lang="ru-RU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6881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2016 год</a:t>
            </a:r>
            <a:endParaRPr lang="en-US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en-US" dirty="0" err="1">
                <a:solidFill>
                  <a:schemeClr val="accent3">
                    <a:lumMod val="75000"/>
                  </a:schemeClr>
                </a:solidFill>
              </a:rPr>
              <a:t>e</a:t>
            </a:r>
            <a:r>
              <a:rPr lang="en-US" dirty="0" err="1" smtClean="0">
                <a:solidFill>
                  <a:schemeClr val="accent3">
                    <a:lumMod val="75000"/>
                  </a:schemeClr>
                </a:solidFill>
              </a:rPr>
              <a:t>-mail:info@mo-petergof.spb.ru</a:t>
            </a:r>
            <a:endParaRPr lang="ru-RU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0638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653136"/>
            <a:ext cx="8183880" cy="952136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</a:rPr>
              <a:t>Спасибо за внимание!</a:t>
            </a:r>
            <a:endParaRPr lang="ru-RU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7672" y="5605273"/>
            <a:ext cx="8174552" cy="560032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2016 год</a:t>
            </a:r>
          </a:p>
          <a:p>
            <a:pPr algn="ctr"/>
            <a:r>
              <a:rPr lang="en-US" dirty="0" err="1">
                <a:solidFill>
                  <a:schemeClr val="accent3">
                    <a:lumMod val="75000"/>
                  </a:schemeClr>
                </a:solidFill>
              </a:rPr>
              <a:t>e-mail:info@mo-petergof.spb.ru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6060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7664</TotalTime>
  <Words>2947</Words>
  <Application>Microsoft Office PowerPoint</Application>
  <PresentationFormat>Экран (4:3)</PresentationFormat>
  <Paragraphs>685</Paragraphs>
  <Slides>35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0" baseType="lpstr">
      <vt:lpstr>Arial</vt:lpstr>
      <vt:lpstr>Calibri</vt:lpstr>
      <vt:lpstr>Verdana</vt:lpstr>
      <vt:lpstr>Wingdings 2</vt:lpstr>
      <vt:lpstr>Аспект</vt:lpstr>
      <vt:lpstr>Бюджет для граждан  (к отчету об исполнении бюджета муниципального образования город Петергоф за 2015 год) </vt:lpstr>
      <vt:lpstr>Что такое «Бюджет для граждан» </vt:lpstr>
      <vt:lpstr>      Контактная информация  муниципального образования город Петергоф </vt:lpstr>
      <vt:lpstr>        Бюджетная система Российской Федерации</vt:lpstr>
      <vt:lpstr>          Нормативная база формирования отчета об исполнении бюджета муниципального образования города Петергофа</vt:lpstr>
      <vt:lpstr>Основные параметры исполнения местного бюджета МО г.Петергоф в 2015 году</vt:lpstr>
      <vt:lpstr>       Доходы бюджета – это безвозмездные и безвозвратные поступления денежных средств в бюджет</vt:lpstr>
      <vt:lpstr>    Межбюджетные трансферты  – это денежные средства, перечисляемые из одного бюджета бюджетной системы Российской Федерации другому.</vt:lpstr>
      <vt:lpstr>       Основные доходные источники бюджета муниципального образования г.Петергоф         (тыс.руб.)</vt:lpstr>
      <vt:lpstr>   Доходы бюджета муниципального образования г.Петергоф на 2015 год  </vt:lpstr>
      <vt:lpstr>   Структура налоговых доходов местного бюджета МО г.Петергоф за 2015 год</vt:lpstr>
      <vt:lpstr>   Структура неналоговых доходов местного бюджета МО г.Петергоф за 2015 год</vt:lpstr>
      <vt:lpstr>   Структура безвозмездных поступлений местного бюджета МО г.Петергоф за 2015 год</vt:lpstr>
      <vt:lpstr>Динамика поступлений доходов бюджета, тыс.руб.  </vt:lpstr>
      <vt:lpstr>Доходы бюджета  </vt:lpstr>
      <vt:lpstr>Расходы бюджета         </vt:lpstr>
      <vt:lpstr>   Структура расходов бюджета муниципального образования г.Петергоф в 2015 году  </vt:lpstr>
      <vt:lpstr>Исполнение расходов бюджета муниципального образования г.Петергоф в 2015 году     </vt:lpstr>
      <vt:lpstr>        Исполнение расходов бюджета МО г.Петергоф по разделу             «Общегосударственные вопросы» (тыс.руб.)</vt:lpstr>
      <vt:lpstr>Исполнение расходов бюджета МО г.Петергоф по разделу      «Общегосударственные вопросы»   (тыс.руб.)</vt:lpstr>
      <vt:lpstr>Исполнение расходов бюджета МО г.Петергоф по разделу  «Национальная безопасность и правоохранительная деятельность »   (тыс.руб.)</vt:lpstr>
      <vt:lpstr>Исполнение расходов бюджета МО г.Петергоф по разделу  «Национальная экономика»   (тыс.руб.)</vt:lpstr>
      <vt:lpstr>Исполнение расходов бюджета МО г.Петергоф по разделу        «Жилищно-коммунальное хозяйство»   (тыс.руб.)</vt:lpstr>
      <vt:lpstr>Расходы бюджета МО г.Петергоф по разделу      «Жилищно-коммунальное хозяйство»   (тыс.руб.)</vt:lpstr>
      <vt:lpstr>Расходы бюджета МО г.Петергоф по разделу  «Охрана окружающей среды» (тыс.руб.)                                                                                            (тыс.руб.)  </vt:lpstr>
      <vt:lpstr>Расходы бюджета МО г.Петергоф по разделу  «Образование»   (тыс.руб.)</vt:lpstr>
      <vt:lpstr>Расходы бюджета МО г.Петергоф по разделу  «Культура, кинематография»   (тыс.руб.)</vt:lpstr>
      <vt:lpstr>Расходы бюджета МО г.Петергоф по разделу  «Социальная политика»   (тыс.руб.)</vt:lpstr>
      <vt:lpstr>Расходы бюджета МО г.Петергоф по разделу  «Физическая культура и спорт» (тыс.руб.)</vt:lpstr>
      <vt:lpstr>Расходы бюджета МО г.Петергоф по разделу  «Средства массовой информации» (тыс.руб.)</vt:lpstr>
      <vt:lpstr>Реализация муниципальных программ в 2015 году</vt:lpstr>
      <vt:lpstr> Дефицит и профицит     </vt:lpstr>
      <vt:lpstr>  Источники финансирования дефицита местного бюджета                   </vt:lpstr>
      <vt:lpstr>Подготовлено местной администрацией муниципального образования город Петергоф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User</dc:creator>
  <cp:lastModifiedBy>1</cp:lastModifiedBy>
  <cp:revision>527</cp:revision>
  <cp:lastPrinted>2016-03-28T07:54:53Z</cp:lastPrinted>
  <dcterms:created xsi:type="dcterms:W3CDTF">2014-02-19T08:55:38Z</dcterms:created>
  <dcterms:modified xsi:type="dcterms:W3CDTF">2016-03-28T07:58:56Z</dcterms:modified>
</cp:coreProperties>
</file>